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59" r:id="rId5"/>
    <p:sldId id="260" r:id="rId6"/>
    <p:sldId id="261" r:id="rId7"/>
    <p:sldId id="262" r:id="rId8"/>
    <p:sldId id="263" r:id="rId9"/>
    <p:sldId id="265" r:id="rId10"/>
    <p:sldId id="267" r:id="rId11"/>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Светлый стиль 1 — акцент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6" d="100"/>
          <a:sy n="66" d="100"/>
        </p:scale>
        <p:origin x="8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60A8D9B8-68DE-4C54-8F10-51E7231A26E1}" type="datetimeFigureOut">
              <a:rPr lang="ru-RU" smtClean="0"/>
              <a:t>12.04.2020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B20A5F9-B85F-4471-B24D-EF46B65EFD3F}" type="slidenum">
              <a:rPr lang="ru-RU" smtClean="0"/>
              <a:t>‹#›</a:t>
            </a:fld>
            <a:endParaRPr lang="ru-RU"/>
          </a:p>
        </p:txBody>
      </p:sp>
    </p:spTree>
    <p:extLst>
      <p:ext uri="{BB962C8B-B14F-4D97-AF65-F5344CB8AC3E}">
        <p14:creationId xmlns:p14="http://schemas.microsoft.com/office/powerpoint/2010/main" val="23122981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0A8D9B8-68DE-4C54-8F10-51E7231A26E1}" type="datetimeFigureOut">
              <a:rPr lang="ru-RU" smtClean="0"/>
              <a:t>12.04.2020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B20A5F9-B85F-4471-B24D-EF46B65EFD3F}" type="slidenum">
              <a:rPr lang="ru-RU" smtClean="0"/>
              <a:t>‹#›</a:t>
            </a:fld>
            <a:endParaRPr lang="ru-RU"/>
          </a:p>
        </p:txBody>
      </p:sp>
    </p:spTree>
    <p:extLst>
      <p:ext uri="{BB962C8B-B14F-4D97-AF65-F5344CB8AC3E}">
        <p14:creationId xmlns:p14="http://schemas.microsoft.com/office/powerpoint/2010/main" val="13253141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60A8D9B8-68DE-4C54-8F10-51E7231A26E1}" type="datetimeFigureOut">
              <a:rPr lang="ru-RU" smtClean="0"/>
              <a:t>12.04.2020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B20A5F9-B85F-4471-B24D-EF46B65EFD3F}" type="slidenum">
              <a:rPr lang="ru-RU" smtClean="0"/>
              <a:t>‹#›</a:t>
            </a:fld>
            <a:endParaRPr lang="ru-RU"/>
          </a:p>
        </p:txBody>
      </p:sp>
    </p:spTree>
    <p:extLst>
      <p:ext uri="{BB962C8B-B14F-4D97-AF65-F5344CB8AC3E}">
        <p14:creationId xmlns:p14="http://schemas.microsoft.com/office/powerpoint/2010/main" val="6286517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60A8D9B8-68DE-4C54-8F10-51E7231A26E1}" type="datetimeFigureOut">
              <a:rPr lang="ru-RU" smtClean="0"/>
              <a:t>12.04.2020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B20A5F9-B85F-4471-B24D-EF46B65EFD3F}" type="slidenum">
              <a:rPr lang="ru-RU" smtClean="0"/>
              <a:t>‹#›</a:t>
            </a:fld>
            <a:endParaRPr lang="ru-RU"/>
          </a:p>
        </p:txBody>
      </p:sp>
    </p:spTree>
    <p:extLst>
      <p:ext uri="{BB962C8B-B14F-4D97-AF65-F5344CB8AC3E}">
        <p14:creationId xmlns:p14="http://schemas.microsoft.com/office/powerpoint/2010/main" val="23136443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60A8D9B8-68DE-4C54-8F10-51E7231A26E1}" type="datetimeFigureOut">
              <a:rPr lang="ru-RU" smtClean="0"/>
              <a:t>12.04.2020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9B20A5F9-B85F-4471-B24D-EF46B65EFD3F}" type="slidenum">
              <a:rPr lang="ru-RU" smtClean="0"/>
              <a:t>‹#›</a:t>
            </a:fld>
            <a:endParaRPr lang="ru-RU"/>
          </a:p>
        </p:txBody>
      </p:sp>
    </p:spTree>
    <p:extLst>
      <p:ext uri="{BB962C8B-B14F-4D97-AF65-F5344CB8AC3E}">
        <p14:creationId xmlns:p14="http://schemas.microsoft.com/office/powerpoint/2010/main" val="32180434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60A8D9B8-68DE-4C54-8F10-51E7231A26E1}" type="datetimeFigureOut">
              <a:rPr lang="ru-RU" smtClean="0"/>
              <a:t>12.04.2020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9B20A5F9-B85F-4471-B24D-EF46B65EFD3F}" type="slidenum">
              <a:rPr lang="ru-RU" smtClean="0"/>
              <a:t>‹#›</a:t>
            </a:fld>
            <a:endParaRPr lang="ru-RU"/>
          </a:p>
        </p:txBody>
      </p:sp>
    </p:spTree>
    <p:extLst>
      <p:ext uri="{BB962C8B-B14F-4D97-AF65-F5344CB8AC3E}">
        <p14:creationId xmlns:p14="http://schemas.microsoft.com/office/powerpoint/2010/main" val="2714649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60A8D9B8-68DE-4C54-8F10-51E7231A26E1}" type="datetimeFigureOut">
              <a:rPr lang="ru-RU" smtClean="0"/>
              <a:t>12.04.2020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9B20A5F9-B85F-4471-B24D-EF46B65EFD3F}" type="slidenum">
              <a:rPr lang="ru-RU" smtClean="0"/>
              <a:t>‹#›</a:t>
            </a:fld>
            <a:endParaRPr lang="ru-RU"/>
          </a:p>
        </p:txBody>
      </p:sp>
    </p:spTree>
    <p:extLst>
      <p:ext uri="{BB962C8B-B14F-4D97-AF65-F5344CB8AC3E}">
        <p14:creationId xmlns:p14="http://schemas.microsoft.com/office/powerpoint/2010/main" val="18038286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60A8D9B8-68DE-4C54-8F10-51E7231A26E1}" type="datetimeFigureOut">
              <a:rPr lang="ru-RU" smtClean="0"/>
              <a:t>12.04.2020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B20A5F9-B85F-4471-B24D-EF46B65EFD3F}" type="slidenum">
              <a:rPr lang="ru-RU" smtClean="0"/>
              <a:t>‹#›</a:t>
            </a:fld>
            <a:endParaRPr lang="ru-RU"/>
          </a:p>
        </p:txBody>
      </p:sp>
    </p:spTree>
    <p:extLst>
      <p:ext uri="{BB962C8B-B14F-4D97-AF65-F5344CB8AC3E}">
        <p14:creationId xmlns:p14="http://schemas.microsoft.com/office/powerpoint/2010/main" val="27872527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60A8D9B8-68DE-4C54-8F10-51E7231A26E1}" type="datetimeFigureOut">
              <a:rPr lang="ru-RU" smtClean="0"/>
              <a:t>12.04.2020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B20A5F9-B85F-4471-B24D-EF46B65EFD3F}" type="slidenum">
              <a:rPr lang="ru-RU" smtClean="0"/>
              <a:t>‹#›</a:t>
            </a:fld>
            <a:endParaRPr lang="ru-RU"/>
          </a:p>
        </p:txBody>
      </p:sp>
    </p:spTree>
    <p:extLst>
      <p:ext uri="{BB962C8B-B14F-4D97-AF65-F5344CB8AC3E}">
        <p14:creationId xmlns:p14="http://schemas.microsoft.com/office/powerpoint/2010/main" val="3429234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0A8D9B8-68DE-4C54-8F10-51E7231A26E1}" type="datetimeFigureOut">
              <a:rPr lang="ru-RU" smtClean="0"/>
              <a:t>12.04.2020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B20A5F9-B85F-4471-B24D-EF46B65EFD3F}" type="slidenum">
              <a:rPr lang="ru-RU" smtClean="0"/>
              <a:t>‹#›</a:t>
            </a:fld>
            <a:endParaRPr lang="ru-RU"/>
          </a:p>
        </p:txBody>
      </p:sp>
    </p:spTree>
    <p:extLst>
      <p:ext uri="{BB962C8B-B14F-4D97-AF65-F5344CB8AC3E}">
        <p14:creationId xmlns:p14="http://schemas.microsoft.com/office/powerpoint/2010/main" val="38349098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0A8D9B8-68DE-4C54-8F10-51E7231A26E1}" type="datetimeFigureOut">
              <a:rPr lang="ru-RU" smtClean="0"/>
              <a:t>12.04.2020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B20A5F9-B85F-4471-B24D-EF46B65EFD3F}" type="slidenum">
              <a:rPr lang="ru-RU" smtClean="0"/>
              <a:t>‹#›</a:t>
            </a:fld>
            <a:endParaRPr lang="ru-RU"/>
          </a:p>
        </p:txBody>
      </p:sp>
    </p:spTree>
    <p:extLst>
      <p:ext uri="{BB962C8B-B14F-4D97-AF65-F5344CB8AC3E}">
        <p14:creationId xmlns:p14="http://schemas.microsoft.com/office/powerpoint/2010/main" val="2289335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A8D9B8-68DE-4C54-8F10-51E7231A26E1}" type="datetimeFigureOut">
              <a:rPr lang="ru-RU" smtClean="0"/>
              <a:t>12.04.2020</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20A5F9-B85F-4471-B24D-EF46B65EFD3F}" type="slidenum">
              <a:rPr lang="ru-RU" smtClean="0"/>
              <a:t>‹#›</a:t>
            </a:fld>
            <a:endParaRPr lang="ru-RU"/>
          </a:p>
        </p:txBody>
      </p:sp>
    </p:spTree>
    <p:extLst>
      <p:ext uri="{BB962C8B-B14F-4D97-AF65-F5344CB8AC3E}">
        <p14:creationId xmlns:p14="http://schemas.microsoft.com/office/powerpoint/2010/main" val="42348792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3999" y="1122363"/>
            <a:ext cx="9695543" cy="2387600"/>
          </a:xfrm>
        </p:spPr>
        <p:txBody>
          <a:bodyPr>
            <a:normAutofit fontScale="90000"/>
          </a:bodyPr>
          <a:lstStyle/>
          <a:p>
            <a:r>
              <a:rPr lang="kk-KZ" sz="7300" b="1" dirty="0">
                <a:solidFill>
                  <a:srgbClr val="002060"/>
                </a:solidFill>
                <a:latin typeface="Times New Roman" panose="02020603050405020304" pitchFamily="18" charset="0"/>
                <a:cs typeface="Times New Roman" panose="02020603050405020304" pitchFamily="18" charset="0"/>
              </a:rPr>
              <a:t>Өндірістегі ақаулар есебі</a:t>
            </a:r>
            <a:r>
              <a:rPr lang="ru-RU" dirty="0"/>
              <a:t/>
            </a:r>
            <a:br>
              <a:rPr lang="ru-RU" dirty="0"/>
            </a:br>
            <a:endParaRPr lang="ru-RU" dirty="0"/>
          </a:p>
        </p:txBody>
      </p:sp>
      <p:pic>
        <p:nvPicPr>
          <p:cNvPr id="4" name="Рисунок 3"/>
          <p:cNvPicPr>
            <a:picLocks noChangeAspect="1"/>
          </p:cNvPicPr>
          <p:nvPr/>
        </p:nvPicPr>
        <p:blipFill>
          <a:blip r:embed="rId2"/>
          <a:stretch>
            <a:fillRect/>
          </a:stretch>
        </p:blipFill>
        <p:spPr>
          <a:xfrm>
            <a:off x="0" y="3989954"/>
            <a:ext cx="4082565" cy="2719841"/>
          </a:xfrm>
          <a:prstGeom prst="rect">
            <a:avLst/>
          </a:prstGeom>
        </p:spPr>
      </p:pic>
    </p:spTree>
    <p:extLst>
      <p:ext uri="{BB962C8B-B14F-4D97-AF65-F5344CB8AC3E}">
        <p14:creationId xmlns:p14="http://schemas.microsoft.com/office/powerpoint/2010/main" val="3353778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20914" y="928914"/>
            <a:ext cx="10932886" cy="5248049"/>
          </a:xfrm>
        </p:spPr>
        <p:txBody>
          <a:bodyPr>
            <a:normAutofit fontScale="92500" lnSpcReduction="10000"/>
          </a:bodyPr>
          <a:lstStyle/>
          <a:p>
            <a:pPr marL="0" indent="0">
              <a:buNone/>
            </a:pPr>
            <a:r>
              <a:rPr lang="ru-RU" b="1" dirty="0" smtClean="0">
                <a:solidFill>
                  <a:srgbClr val="C00000"/>
                </a:solidFill>
                <a:latin typeface="Times New Roman" panose="02020603050405020304" pitchFamily="18" charset="0"/>
                <a:cs typeface="Times New Roman" panose="02020603050405020304" pitchFamily="18" charset="0"/>
              </a:rPr>
              <a:t>	</a:t>
            </a:r>
            <a:r>
              <a:rPr lang="ru-RU" b="1" dirty="0" err="1" smtClean="0">
                <a:solidFill>
                  <a:srgbClr val="C00000"/>
                </a:solidFill>
                <a:latin typeface="Times New Roman" panose="02020603050405020304" pitchFamily="18" charset="0"/>
                <a:cs typeface="Times New Roman" panose="02020603050405020304" pitchFamily="18" charset="0"/>
              </a:rPr>
              <a:t>Ақау</a:t>
            </a:r>
            <a:r>
              <a:rPr lang="ru-RU" b="1" dirty="0" smtClean="0">
                <a:solidFill>
                  <a:srgbClr val="C00000"/>
                </a:solidFill>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өнімнің</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нормативті</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құжаттамамен</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бекітілген</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талаптарға</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сәйкессіздігі</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өнім</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қасиеттерінің</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параметрлерінің</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ұйғарынсыз</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ауытқулары</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Ақаулар</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өнімді</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өндіру</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кезінде</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оның</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сапасын</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ұйғарынды</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басқаруда</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сынау</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сатысында</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және</a:t>
            </a:r>
            <a:r>
              <a:rPr lang="ru-RU" dirty="0" smtClean="0">
                <a:solidFill>
                  <a:srgbClr val="002060"/>
                </a:solidFill>
                <a:latin typeface="Times New Roman" panose="02020603050405020304" pitchFamily="18" charset="0"/>
                <a:cs typeface="Times New Roman" panose="02020603050405020304" pitchFamily="18" charset="0"/>
              </a:rPr>
              <a:t> эксплуатация </a:t>
            </a:r>
            <a:r>
              <a:rPr lang="ru-RU" dirty="0" err="1" smtClean="0">
                <a:solidFill>
                  <a:srgbClr val="002060"/>
                </a:solidFill>
                <a:latin typeface="Times New Roman" panose="02020603050405020304" pitchFamily="18" charset="0"/>
                <a:cs typeface="Times New Roman" panose="02020603050405020304" pitchFamily="18" charset="0"/>
              </a:rPr>
              <a:t>процесінде</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айқындалуы</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мүмкін</a:t>
            </a:r>
            <a:r>
              <a:rPr lang="ru-RU" dirty="0" smtClean="0">
                <a:solidFill>
                  <a:srgbClr val="002060"/>
                </a:solidFill>
                <a:latin typeface="Times New Roman" panose="02020603050405020304" pitchFamily="18" charset="0"/>
                <a:cs typeface="Times New Roman" panose="02020603050405020304" pitchFamily="18" charset="0"/>
              </a:rPr>
              <a:t>. </a:t>
            </a:r>
          </a:p>
          <a:p>
            <a:pPr marL="0" indent="0">
              <a:buNone/>
            </a:pPr>
            <a:endParaRPr lang="ru-RU" dirty="0" smtClean="0">
              <a:latin typeface="Times New Roman" panose="02020603050405020304" pitchFamily="18" charset="0"/>
              <a:cs typeface="Times New Roman" panose="02020603050405020304" pitchFamily="18" charset="0"/>
            </a:endParaRPr>
          </a:p>
          <a:p>
            <a:pPr marL="0" indent="0">
              <a:buNone/>
            </a:pPr>
            <a:r>
              <a:rPr lang="ru-RU" b="1" dirty="0" smtClean="0">
                <a:solidFill>
                  <a:srgbClr val="C00000"/>
                </a:solidFill>
                <a:latin typeface="Times New Roman" panose="02020603050405020304" pitchFamily="18" charset="0"/>
                <a:cs typeface="Times New Roman" panose="02020603050405020304" pitchFamily="18" charset="0"/>
              </a:rPr>
              <a:t>	</a:t>
            </a:r>
            <a:r>
              <a:rPr lang="ru-RU" b="1" dirty="0" err="1" smtClean="0">
                <a:solidFill>
                  <a:srgbClr val="C00000"/>
                </a:solidFill>
                <a:latin typeface="Times New Roman" panose="02020603050405020304" pitchFamily="18" charset="0"/>
                <a:cs typeface="Times New Roman" panose="02020603050405020304" pitchFamily="18" charset="0"/>
              </a:rPr>
              <a:t>Ақау</a:t>
            </a:r>
            <a:r>
              <a:rPr lang="ru-RU" b="1" dirty="0" smtClean="0">
                <a:solidFill>
                  <a:srgbClr val="C00000"/>
                </a:solidFill>
                <a:latin typeface="Times New Roman" panose="02020603050405020304" pitchFamily="18" charset="0"/>
                <a:cs typeface="Times New Roman" panose="02020603050405020304" pitchFamily="18" charset="0"/>
              </a:rPr>
              <a:t> </a:t>
            </a:r>
            <a:r>
              <a:rPr lang="ru-RU" b="1" dirty="0" err="1" smtClean="0">
                <a:solidFill>
                  <a:srgbClr val="C00000"/>
                </a:solidFill>
                <a:latin typeface="Times New Roman" panose="02020603050405020304" pitchFamily="18" charset="0"/>
                <a:cs typeface="Times New Roman" panose="02020603050405020304" pitchFamily="18" charset="0"/>
              </a:rPr>
              <a:t>келесідей</a:t>
            </a:r>
            <a:r>
              <a:rPr lang="ru-RU" b="1" dirty="0" smtClean="0">
                <a:solidFill>
                  <a:srgbClr val="C00000"/>
                </a:solidFill>
                <a:latin typeface="Times New Roman" panose="02020603050405020304" pitchFamily="18" charset="0"/>
                <a:cs typeface="Times New Roman" panose="02020603050405020304" pitchFamily="18" charset="0"/>
              </a:rPr>
              <a:t> </a:t>
            </a:r>
            <a:r>
              <a:rPr lang="ru-RU" b="1" dirty="0" err="1" smtClean="0">
                <a:solidFill>
                  <a:srgbClr val="C00000"/>
                </a:solidFill>
                <a:latin typeface="Times New Roman" panose="02020603050405020304" pitchFamily="18" charset="0"/>
                <a:cs typeface="Times New Roman" panose="02020603050405020304" pitchFamily="18" charset="0"/>
              </a:rPr>
              <a:t>сұрыпталады</a:t>
            </a:r>
            <a:r>
              <a:rPr lang="ru-RU" b="1" dirty="0" smtClean="0">
                <a:solidFill>
                  <a:srgbClr val="C00000"/>
                </a:solidFill>
                <a:latin typeface="Times New Roman" panose="02020603050405020304" pitchFamily="18" charset="0"/>
                <a:cs typeface="Times New Roman" panose="02020603050405020304" pitchFamily="18" charset="0"/>
              </a:rPr>
              <a:t>: </a:t>
            </a:r>
          </a:p>
          <a:p>
            <a:pPr marL="0" indent="0">
              <a:buNone/>
            </a:pPr>
            <a:r>
              <a:rPr lang="ru-RU" dirty="0" smtClean="0">
                <a:solidFill>
                  <a:srgbClr val="002060"/>
                </a:solidFill>
                <a:latin typeface="Times New Roman" panose="02020603050405020304" pitchFamily="18" charset="0"/>
                <a:cs typeface="Times New Roman" panose="02020603050405020304" pitchFamily="18" charset="0"/>
              </a:rPr>
              <a:t>-</a:t>
            </a:r>
            <a:r>
              <a:rPr lang="ru-RU" dirty="0" err="1" smtClean="0">
                <a:solidFill>
                  <a:srgbClr val="002060"/>
                </a:solidFill>
                <a:latin typeface="Times New Roman" panose="02020603050405020304" pitchFamily="18" charset="0"/>
                <a:cs typeface="Times New Roman" panose="02020603050405020304" pitchFamily="18" charset="0"/>
              </a:rPr>
              <a:t>Анықтау</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мүмкіндігіне</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қарай</a:t>
            </a:r>
            <a:r>
              <a:rPr lang="ru-RU" dirty="0" smtClean="0">
                <a:solidFill>
                  <a:srgbClr val="002060"/>
                </a:solidFill>
                <a:latin typeface="Times New Roman" panose="02020603050405020304" pitchFamily="18" charset="0"/>
                <a:cs typeface="Times New Roman" panose="02020603050405020304" pitchFamily="18" charset="0"/>
              </a:rPr>
              <a:t>;</a:t>
            </a:r>
          </a:p>
          <a:p>
            <a:pPr marL="0" indent="0">
              <a:buNone/>
            </a:pP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Шығу</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тегіне</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қарай</a:t>
            </a:r>
            <a:r>
              <a:rPr lang="ru-RU" dirty="0" smtClean="0">
                <a:solidFill>
                  <a:srgbClr val="002060"/>
                </a:solidFill>
                <a:latin typeface="Times New Roman" panose="02020603050405020304" pitchFamily="18" charset="0"/>
                <a:cs typeface="Times New Roman" panose="02020603050405020304" pitchFamily="18" charset="0"/>
              </a:rPr>
              <a:t>; </a:t>
            </a:r>
          </a:p>
          <a:p>
            <a:pPr marL="0" indent="0">
              <a:buNone/>
            </a:pPr>
            <a:r>
              <a:rPr lang="ru-RU" dirty="0" smtClean="0">
                <a:solidFill>
                  <a:srgbClr val="002060"/>
                </a:solidFill>
                <a:latin typeface="Times New Roman" panose="02020603050405020304" pitchFamily="18" charset="0"/>
                <a:cs typeface="Times New Roman" panose="02020603050405020304" pitchFamily="18" charset="0"/>
              </a:rPr>
              <a:t>-</a:t>
            </a:r>
            <a:r>
              <a:rPr lang="ru-RU" dirty="0" err="1" smtClean="0">
                <a:solidFill>
                  <a:srgbClr val="002060"/>
                </a:solidFill>
                <a:latin typeface="Times New Roman" panose="02020603050405020304" pitchFamily="18" charset="0"/>
                <a:cs typeface="Times New Roman" panose="02020603050405020304" pitchFamily="18" charset="0"/>
              </a:rPr>
              <a:t>Жою</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мүмкіндігіне</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қарай</a:t>
            </a:r>
            <a:r>
              <a:rPr lang="ru-RU" dirty="0" smtClean="0">
                <a:solidFill>
                  <a:srgbClr val="002060"/>
                </a:solidFill>
                <a:latin typeface="Times New Roman" panose="02020603050405020304" pitchFamily="18" charset="0"/>
                <a:cs typeface="Times New Roman" panose="02020603050405020304" pitchFamily="18" charset="0"/>
              </a:rPr>
              <a:t>;</a:t>
            </a:r>
          </a:p>
          <a:p>
            <a:pPr marL="0" indent="0">
              <a:buNone/>
            </a:pPr>
            <a:r>
              <a:rPr lang="ru-RU" dirty="0" smtClean="0">
                <a:solidFill>
                  <a:srgbClr val="002060"/>
                </a:solidFill>
                <a:latin typeface="Times New Roman" panose="02020603050405020304" pitchFamily="18" charset="0"/>
                <a:cs typeface="Times New Roman" panose="02020603050405020304" pitchFamily="18" charset="0"/>
              </a:rPr>
              <a:t>-</a:t>
            </a:r>
            <a:r>
              <a:rPr lang="ru-RU" dirty="0" err="1" smtClean="0">
                <a:solidFill>
                  <a:srgbClr val="002060"/>
                </a:solidFill>
                <a:latin typeface="Times New Roman" panose="02020603050405020304" pitchFamily="18" charset="0"/>
                <a:cs typeface="Times New Roman" panose="02020603050405020304" pitchFamily="18" charset="0"/>
              </a:rPr>
              <a:t>Өнім</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сапасына</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әсер</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етуімен</a:t>
            </a:r>
            <a:r>
              <a:rPr lang="ru-RU" dirty="0" smtClean="0">
                <a:solidFill>
                  <a:srgbClr val="002060"/>
                </a:solidFill>
                <a:latin typeface="Times New Roman" panose="02020603050405020304" pitchFamily="18" charset="0"/>
                <a:cs typeface="Times New Roman" panose="02020603050405020304" pitchFamily="18" charset="0"/>
              </a:rPr>
              <a:t>; </a:t>
            </a:r>
          </a:p>
          <a:p>
            <a:pPr marL="0" indent="0">
              <a:buNone/>
            </a:pP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Таралуына</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қарай</a:t>
            </a:r>
            <a:r>
              <a:rPr lang="ru-RU" dirty="0" smtClean="0">
                <a:solidFill>
                  <a:srgbClr val="002060"/>
                </a:solidFill>
                <a:latin typeface="Times New Roman" panose="02020603050405020304" pitchFamily="18" charset="0"/>
                <a:cs typeface="Times New Roman" panose="02020603050405020304" pitchFamily="18" charset="0"/>
              </a:rPr>
              <a:t>.</a:t>
            </a:r>
            <a:br>
              <a:rPr lang="ru-RU" dirty="0" smtClean="0">
                <a:solidFill>
                  <a:srgbClr val="002060"/>
                </a:solidFill>
                <a:latin typeface="Times New Roman" panose="02020603050405020304" pitchFamily="18" charset="0"/>
                <a:cs typeface="Times New Roman" panose="02020603050405020304" pitchFamily="18" charset="0"/>
              </a:rPr>
            </a:br>
            <a:endParaRPr lang="ru-RU" dirty="0">
              <a:solidFill>
                <a:srgbClr val="002060"/>
              </a:solidFill>
            </a:endParaRPr>
          </a:p>
        </p:txBody>
      </p:sp>
    </p:spTree>
    <p:extLst>
      <p:ext uri="{BB962C8B-B14F-4D97-AF65-F5344CB8AC3E}">
        <p14:creationId xmlns:p14="http://schemas.microsoft.com/office/powerpoint/2010/main" val="13983530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0"/>
            <a:ext cx="11353800" cy="6176963"/>
          </a:xfrm>
        </p:spPr>
        <p:txBody>
          <a:bodyPr/>
          <a:lstStyle/>
          <a:p>
            <a:pPr marL="0" indent="0">
              <a:buNone/>
            </a:pPr>
            <a:r>
              <a:rPr lang="kk-KZ" dirty="0" smtClean="0"/>
              <a:t>	</a:t>
            </a:r>
            <a:r>
              <a:rPr lang="kk-KZ" dirty="0" smtClean="0">
                <a:solidFill>
                  <a:srgbClr val="002060"/>
                </a:solidFill>
                <a:latin typeface="Times New Roman" panose="02020603050405020304" pitchFamily="18" charset="0"/>
                <a:cs typeface="Times New Roman" panose="02020603050405020304" pitchFamily="18" charset="0"/>
              </a:rPr>
              <a:t>Компанияны </a:t>
            </a:r>
            <a:r>
              <a:rPr lang="kk-KZ" dirty="0">
                <a:solidFill>
                  <a:srgbClr val="002060"/>
                </a:solidFill>
                <a:latin typeface="Times New Roman" panose="02020603050405020304" pitchFamily="18" charset="0"/>
                <a:cs typeface="Times New Roman" panose="02020603050405020304" pitchFamily="18" charset="0"/>
              </a:rPr>
              <a:t>басқару үшін өндірістік процесс және осыған сәйкес бақылауды жүзеге асыру, оның ішінде өндірілетін өнімде ақау жібермеуді бақылау аса қажет. </a:t>
            </a:r>
            <a:r>
              <a:rPr lang="kk-KZ" i="1" dirty="0">
                <a:solidFill>
                  <a:srgbClr val="C00000"/>
                </a:solidFill>
                <a:latin typeface="Times New Roman" panose="02020603050405020304" pitchFamily="18" charset="0"/>
                <a:cs typeface="Times New Roman" panose="02020603050405020304" pitchFamily="18" charset="0"/>
              </a:rPr>
              <a:t>Ақау белгіленген шектен аспауы керек. </a:t>
            </a:r>
            <a:r>
              <a:rPr lang="kk-KZ" dirty="0">
                <a:solidFill>
                  <a:srgbClr val="002060"/>
                </a:solidFill>
                <a:latin typeface="Times New Roman" panose="02020603050405020304" pitchFamily="18" charset="0"/>
                <a:cs typeface="Times New Roman" panose="02020603050405020304" pitchFamily="18" charset="0"/>
              </a:rPr>
              <a:t>Ұйым өнімнің сапасын жақсартуға барынша күш салуы керек, бұл өз кезегінде жалпы шығындарды азайтып, өнімнің өткізілуін жоғарылатады.</a:t>
            </a:r>
            <a:endParaRPr lang="ru-RU" dirty="0">
              <a:solidFill>
                <a:srgbClr val="002060"/>
              </a:solidFill>
              <a:latin typeface="Times New Roman" panose="02020603050405020304" pitchFamily="18" charset="0"/>
              <a:cs typeface="Times New Roman" panose="02020603050405020304" pitchFamily="18" charset="0"/>
            </a:endParaRPr>
          </a:p>
          <a:p>
            <a:pPr marL="0" indent="0">
              <a:buNone/>
            </a:pPr>
            <a:r>
              <a:rPr lang="kk-KZ" dirty="0" smtClean="0">
                <a:solidFill>
                  <a:srgbClr val="002060"/>
                </a:solidFill>
                <a:latin typeface="Times New Roman" panose="02020603050405020304" pitchFamily="18" charset="0"/>
                <a:cs typeface="Times New Roman" panose="02020603050405020304" pitchFamily="18" charset="0"/>
              </a:rPr>
              <a:t>	</a:t>
            </a:r>
            <a:r>
              <a:rPr lang="kk-KZ" i="1" dirty="0" smtClean="0">
                <a:solidFill>
                  <a:srgbClr val="C00000"/>
                </a:solidFill>
                <a:latin typeface="Times New Roman" panose="02020603050405020304" pitchFamily="18" charset="0"/>
                <a:cs typeface="Times New Roman" panose="02020603050405020304" pitchFamily="18" charset="0"/>
              </a:rPr>
              <a:t>Ақауға</a:t>
            </a:r>
            <a:r>
              <a:rPr lang="kk-KZ" dirty="0" smtClean="0">
                <a:solidFill>
                  <a:srgbClr val="002060"/>
                </a:solidFill>
                <a:latin typeface="Times New Roman" panose="02020603050405020304" pitchFamily="18" charset="0"/>
                <a:cs typeface="Times New Roman" panose="02020603050405020304" pitchFamily="18" charset="0"/>
              </a:rPr>
              <a:t> </a:t>
            </a:r>
            <a:r>
              <a:rPr lang="kk-KZ" dirty="0">
                <a:solidFill>
                  <a:srgbClr val="002060"/>
                </a:solidFill>
                <a:latin typeface="Times New Roman" panose="02020603050405020304" pitchFamily="18" charset="0"/>
                <a:cs typeface="Times New Roman" panose="02020603050405020304" pitchFamily="18" charset="0"/>
              </a:rPr>
              <a:t>стандартпен белгіленген сапаға, техникалық жағдайға немесе жобалық шешіммен сәйкес келмейтін, нақты (тікелей) тағайындауы бойынша пайдалануға жарамайтын, пайдаланса да оны түзеткеннен кейін ғана жарамды бұйым жатады.</a:t>
            </a:r>
            <a:endParaRPr lang="ru-RU" dirty="0">
              <a:solidFill>
                <a:srgbClr val="002060"/>
              </a:solidFill>
              <a:latin typeface="Times New Roman" panose="02020603050405020304" pitchFamily="18" charset="0"/>
              <a:cs typeface="Times New Roman" panose="02020603050405020304" pitchFamily="18" charset="0"/>
            </a:endParaRPr>
          </a:p>
          <a:p>
            <a:endParaRPr lang="kk-KZ" dirty="0" smtClean="0"/>
          </a:p>
          <a:p>
            <a:endParaRPr lang="ru-RU" dirty="0"/>
          </a:p>
        </p:txBody>
      </p:sp>
      <p:pic>
        <p:nvPicPr>
          <p:cNvPr id="4" name="Рисунок 3"/>
          <p:cNvPicPr>
            <a:picLocks noChangeAspect="1"/>
          </p:cNvPicPr>
          <p:nvPr/>
        </p:nvPicPr>
        <p:blipFill>
          <a:blip r:embed="rId2"/>
          <a:stretch>
            <a:fillRect/>
          </a:stretch>
        </p:blipFill>
        <p:spPr>
          <a:xfrm>
            <a:off x="8011886" y="3265714"/>
            <a:ext cx="4180114" cy="3592286"/>
          </a:xfrm>
          <a:prstGeom prst="rect">
            <a:avLst/>
          </a:prstGeom>
        </p:spPr>
      </p:pic>
    </p:spTree>
    <p:extLst>
      <p:ext uri="{BB962C8B-B14F-4D97-AF65-F5344CB8AC3E}">
        <p14:creationId xmlns:p14="http://schemas.microsoft.com/office/powerpoint/2010/main" val="32225431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391886"/>
            <a:ext cx="11353800" cy="6466113"/>
          </a:xfrm>
        </p:spPr>
        <p:txBody>
          <a:bodyPr>
            <a:normAutofit/>
          </a:bodyPr>
          <a:lstStyle/>
          <a:p>
            <a:pPr marL="0" indent="0">
              <a:buNone/>
            </a:pPr>
            <a:r>
              <a:rPr lang="kk-KZ" dirty="0" smtClean="0"/>
              <a:t>	</a:t>
            </a:r>
            <a:endParaRPr lang="kk-KZ" dirty="0" smtClean="0">
              <a:solidFill>
                <a:srgbClr val="002060"/>
              </a:solidFill>
              <a:latin typeface="Times New Roman" panose="02020603050405020304" pitchFamily="18" charset="0"/>
              <a:cs typeface="Times New Roman" panose="02020603050405020304" pitchFamily="18" charset="0"/>
            </a:endParaRPr>
          </a:p>
          <a:p>
            <a:pPr marL="0" indent="0">
              <a:buNone/>
            </a:pPr>
            <a:r>
              <a:rPr lang="kk-KZ" dirty="0">
                <a:solidFill>
                  <a:srgbClr val="002060"/>
                </a:solidFill>
                <a:latin typeface="Times New Roman" panose="02020603050405020304" pitchFamily="18" charset="0"/>
                <a:cs typeface="Times New Roman" panose="02020603050405020304" pitchFamily="18" charset="0"/>
              </a:rPr>
              <a:t>	</a:t>
            </a:r>
            <a:r>
              <a:rPr lang="kk-KZ" dirty="0" smtClean="0">
                <a:solidFill>
                  <a:srgbClr val="002060"/>
                </a:solidFill>
                <a:latin typeface="Times New Roman" panose="02020603050405020304" pitchFamily="18" charset="0"/>
                <a:cs typeface="Times New Roman" panose="02020603050405020304" pitchFamily="18" charset="0"/>
              </a:rPr>
              <a:t>Әлдеқайда  </a:t>
            </a:r>
            <a:r>
              <a:rPr lang="kk-KZ" dirty="0">
                <a:solidFill>
                  <a:srgbClr val="002060"/>
                </a:solidFill>
                <a:latin typeface="Times New Roman" panose="02020603050405020304" pitchFamily="18" charset="0"/>
                <a:cs typeface="Times New Roman" panose="02020603050405020304" pitchFamily="18" charset="0"/>
              </a:rPr>
              <a:t>экономикалық </a:t>
            </a:r>
            <a:r>
              <a:rPr lang="kk-KZ" dirty="0" smtClean="0">
                <a:solidFill>
                  <a:srgbClr val="002060"/>
                </a:solidFill>
                <a:latin typeface="Times New Roman" panose="02020603050405020304" pitchFamily="18" charset="0"/>
                <a:cs typeface="Times New Roman" panose="02020603050405020304" pitchFamily="18" charset="0"/>
              </a:rPr>
              <a:t>өндірістік </a:t>
            </a:r>
            <a:r>
              <a:rPr lang="kk-KZ" dirty="0">
                <a:solidFill>
                  <a:srgbClr val="002060"/>
                </a:solidFill>
                <a:latin typeface="Times New Roman" panose="02020603050405020304" pitchFamily="18" charset="0"/>
                <a:cs typeface="Times New Roman" panose="02020603050405020304" pitchFamily="18" charset="0"/>
              </a:rPr>
              <a:t>процестің өнімділігін тудырған соң ұйым басшылығы </a:t>
            </a:r>
            <a:r>
              <a:rPr lang="kk-KZ" b="1" i="1" dirty="0">
                <a:solidFill>
                  <a:srgbClr val="C00000"/>
                </a:solidFill>
                <a:latin typeface="Times New Roman" panose="02020603050405020304" pitchFamily="18" charset="0"/>
                <a:cs typeface="Times New Roman" panose="02020603050405020304" pitchFamily="18" charset="0"/>
              </a:rPr>
              <a:t>қалыпты </a:t>
            </a:r>
            <a:r>
              <a:rPr lang="kk-KZ" b="1" dirty="0">
                <a:solidFill>
                  <a:srgbClr val="C00000"/>
                </a:solidFill>
                <a:latin typeface="Times New Roman" panose="02020603050405020304" pitchFamily="18" charset="0"/>
                <a:cs typeface="Times New Roman" panose="02020603050405020304" pitchFamily="18" charset="0"/>
              </a:rPr>
              <a:t> </a:t>
            </a:r>
            <a:r>
              <a:rPr lang="kk-KZ" dirty="0">
                <a:solidFill>
                  <a:srgbClr val="002060"/>
                </a:solidFill>
                <a:latin typeface="Times New Roman" panose="02020603050405020304" pitchFamily="18" charset="0"/>
                <a:cs typeface="Times New Roman" panose="02020603050405020304" pitchFamily="18" charset="0"/>
              </a:rPr>
              <a:t>деп аталатын ақау нормасын белгілеу керек, яғни ақау нормасын кондициялық (сапалық) өндірістегі шығынның бір бөлігі ретінде қабылдауға басшылық келісті болуы қажет. Бұл ақау өндірістік технологиядан пайда болады әрі оны болдырмау мүмкін емес, өйкені ол есептік кезеңде бақылауға көнбейді.</a:t>
            </a:r>
            <a:endParaRPr lang="ru-RU" dirty="0">
              <a:solidFill>
                <a:srgbClr val="002060"/>
              </a:solidFill>
              <a:latin typeface="Times New Roman" panose="02020603050405020304" pitchFamily="18" charset="0"/>
              <a:cs typeface="Times New Roman" panose="02020603050405020304" pitchFamily="18" charset="0"/>
            </a:endParaRPr>
          </a:p>
          <a:p>
            <a:pPr marL="0" indent="0">
              <a:buNone/>
            </a:pPr>
            <a:r>
              <a:rPr lang="kk-KZ" dirty="0" smtClean="0">
                <a:solidFill>
                  <a:srgbClr val="002060"/>
                </a:solidFill>
                <a:latin typeface="Times New Roman" panose="02020603050405020304" pitchFamily="18" charset="0"/>
                <a:cs typeface="Times New Roman" panose="02020603050405020304" pitchFamily="18" charset="0"/>
              </a:rPr>
              <a:t>	</a:t>
            </a:r>
          </a:p>
          <a:p>
            <a:pPr marL="0" indent="0">
              <a:buNone/>
            </a:pPr>
            <a:r>
              <a:rPr lang="kk-KZ" dirty="0" smtClean="0">
                <a:solidFill>
                  <a:srgbClr val="002060"/>
                </a:solidFill>
                <a:latin typeface="Times New Roman" panose="02020603050405020304" pitchFamily="18" charset="0"/>
                <a:cs typeface="Times New Roman" panose="02020603050405020304" pitchFamily="18" charset="0"/>
              </a:rPr>
              <a:t>	</a:t>
            </a:r>
            <a:r>
              <a:rPr lang="kk-KZ" b="1" dirty="0" smtClean="0">
                <a:solidFill>
                  <a:srgbClr val="C00000"/>
                </a:solidFill>
                <a:latin typeface="Times New Roman" panose="02020603050405020304" pitchFamily="18" charset="0"/>
                <a:cs typeface="Times New Roman" panose="02020603050405020304" pitchFamily="18" charset="0"/>
              </a:rPr>
              <a:t>Ақау</a:t>
            </a:r>
            <a:r>
              <a:rPr lang="kk-KZ" dirty="0" smtClean="0">
                <a:solidFill>
                  <a:srgbClr val="002060"/>
                </a:solidFill>
                <a:latin typeface="Times New Roman" panose="02020603050405020304" pitchFamily="18" charset="0"/>
                <a:cs typeface="Times New Roman" panose="02020603050405020304" pitchFamily="18" charset="0"/>
              </a:rPr>
              <a:t> </a:t>
            </a:r>
            <a:r>
              <a:rPr lang="kk-KZ" dirty="0">
                <a:solidFill>
                  <a:srgbClr val="002060"/>
                </a:solidFill>
                <a:latin typeface="Times New Roman" panose="02020603050405020304" pitchFamily="18" charset="0"/>
                <a:cs typeface="Times New Roman" panose="02020603050405020304" pitchFamily="18" charset="0"/>
              </a:rPr>
              <a:t>– кондициялық емес, яғни ақау деп танылатын сапасыз өнім бірлігі және мүмкін баға бойынша сатылып кетуі де ықтимал. Өңделуі аяқталған бұйым ақау деп бөлек немесе толық танылуы мүмкін. Ақау деп танылған  бұйымның таза құны бөлінген шығындардың жалпы сомасына (өңдеу сәтіне дейінгі қосу (плюс) істен шығу алу (минус) өткізудің мүмкін құны бойынша шығын) тең.</a:t>
            </a:r>
            <a:endParaRPr lang="ru-RU" dirty="0">
              <a:solidFill>
                <a:srgbClr val="002060"/>
              </a:solidFill>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36041001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89857" y="490310"/>
            <a:ext cx="10515600" cy="4351338"/>
          </a:xfrm>
        </p:spPr>
        <p:txBody>
          <a:bodyPr/>
          <a:lstStyle/>
          <a:p>
            <a:pPr marL="0" indent="0">
              <a:buNone/>
            </a:pPr>
            <a:r>
              <a:rPr lang="ru-RU" b="1" dirty="0" smtClean="0">
                <a:solidFill>
                  <a:srgbClr val="002060"/>
                </a:solidFill>
                <a:latin typeface="Times New Roman" panose="02020603050405020304" pitchFamily="18" charset="0"/>
                <a:cs typeface="Times New Roman" panose="02020603050405020304" pitchFamily="18" charset="0"/>
              </a:rPr>
              <a:t>	</a:t>
            </a:r>
            <a:r>
              <a:rPr lang="ru-RU" b="1" dirty="0" err="1" smtClean="0">
                <a:solidFill>
                  <a:srgbClr val="002060"/>
                </a:solidFill>
                <a:latin typeface="Times New Roman" panose="02020603050405020304" pitchFamily="18" charset="0"/>
                <a:cs typeface="Times New Roman" panose="02020603050405020304" pitchFamily="18" charset="0"/>
              </a:rPr>
              <a:t>Қалдық</a:t>
            </a:r>
            <a:r>
              <a:rPr lang="ru-RU" b="1" dirty="0" smtClean="0">
                <a:solidFill>
                  <a:srgbClr val="002060"/>
                </a:solidFill>
                <a:latin typeface="Times New Roman" panose="02020603050405020304" pitchFamily="18" charset="0"/>
                <a:cs typeface="Times New Roman" panose="02020603050405020304" pitchFamily="18" charset="0"/>
              </a:rPr>
              <a:t> – </a:t>
            </a:r>
            <a:r>
              <a:rPr lang="ru-RU" dirty="0" err="1" smtClean="0">
                <a:solidFill>
                  <a:srgbClr val="002060"/>
                </a:solidFill>
                <a:latin typeface="Times New Roman" panose="02020603050405020304" pitchFamily="18" charset="0"/>
                <a:cs typeface="Times New Roman" panose="02020603050405020304" pitchFamily="18" charset="0"/>
              </a:rPr>
              <a:t>бұл</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өнімнің</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бір</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бөлігі</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болып</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табылмаса</a:t>
            </a:r>
            <a:r>
              <a:rPr lang="ru-RU" dirty="0" smtClean="0">
                <a:solidFill>
                  <a:srgbClr val="002060"/>
                </a:solidFill>
                <a:latin typeface="Times New Roman" panose="02020603050405020304" pitchFamily="18" charset="0"/>
                <a:cs typeface="Times New Roman" panose="02020603050405020304" pitchFamily="18" charset="0"/>
              </a:rPr>
              <a:t>  да </a:t>
            </a:r>
            <a:r>
              <a:rPr lang="ru-RU" dirty="0" err="1" smtClean="0">
                <a:solidFill>
                  <a:srgbClr val="002060"/>
                </a:solidFill>
                <a:latin typeface="Times New Roman" panose="02020603050405020304" pitchFamily="18" charset="0"/>
                <a:cs typeface="Times New Roman" panose="02020603050405020304" pitchFamily="18" charset="0"/>
              </a:rPr>
              <a:t>белгілі</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бір</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құны</a:t>
            </a:r>
            <a:r>
              <a:rPr lang="ru-RU" dirty="0" smtClean="0">
                <a:solidFill>
                  <a:srgbClr val="002060"/>
                </a:solidFill>
                <a:latin typeface="Times New Roman" panose="02020603050405020304" pitchFamily="18" charset="0"/>
                <a:cs typeface="Times New Roman" panose="02020603050405020304" pitchFamily="18" charset="0"/>
              </a:rPr>
              <a:t> бар </a:t>
            </a:r>
            <a:r>
              <a:rPr lang="ru-RU" dirty="0" err="1" smtClean="0">
                <a:solidFill>
                  <a:srgbClr val="002060"/>
                </a:solidFill>
                <a:latin typeface="Times New Roman" panose="02020603050405020304" pitchFamily="18" charset="0"/>
                <a:cs typeface="Times New Roman" panose="02020603050405020304" pitchFamily="18" charset="0"/>
              </a:rPr>
              <a:t>материалдар</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Оларды</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сатуға</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немесе</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қайталап</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пайдалануға</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болады</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яғни</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өндеу</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өнеркәсібіндегі</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жаңқалар</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жоңқа</a:t>
            </a:r>
            <a:r>
              <a:rPr lang="ru-RU" dirty="0" smtClean="0">
                <a:solidFill>
                  <a:srgbClr val="002060"/>
                </a:solidFill>
                <a:latin typeface="Times New Roman" panose="02020603050405020304" pitchFamily="18" charset="0"/>
                <a:cs typeface="Times New Roman" panose="02020603050405020304" pitchFamily="18" charset="0"/>
              </a:rPr>
              <a:t>) мен </a:t>
            </a:r>
            <a:r>
              <a:rPr lang="ru-RU" dirty="0" err="1" smtClean="0">
                <a:solidFill>
                  <a:srgbClr val="002060"/>
                </a:solidFill>
                <a:latin typeface="Times New Roman" panose="02020603050405020304" pitchFamily="18" charset="0"/>
                <a:cs typeface="Times New Roman" panose="02020603050405020304" pitchFamily="18" charset="0"/>
              </a:rPr>
              <a:t>ағаш</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тақтайлары</a:t>
            </a:r>
            <a:r>
              <a:rPr lang="ru-RU" dirty="0" smtClean="0">
                <a:solidFill>
                  <a:srgbClr val="002060"/>
                </a:solidFill>
                <a:latin typeface="Times New Roman" panose="02020603050405020304" pitchFamily="18" charset="0"/>
                <a:cs typeface="Times New Roman" panose="02020603050405020304" pitchFamily="18" charset="0"/>
              </a:rPr>
              <a:t>; металл </a:t>
            </a:r>
            <a:r>
              <a:rPr lang="ru-RU" dirty="0" err="1" smtClean="0">
                <a:solidFill>
                  <a:srgbClr val="002060"/>
                </a:solidFill>
                <a:latin typeface="Times New Roman" panose="02020603050405020304" pitchFamily="18" charset="0"/>
                <a:cs typeface="Times New Roman" panose="02020603050405020304" pitchFamily="18" charset="0"/>
              </a:rPr>
              <a:t>өндеу</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саласындағы</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құймалар</a:t>
            </a:r>
            <a:r>
              <a:rPr lang="ru-RU" dirty="0" smtClean="0">
                <a:solidFill>
                  <a:srgbClr val="002060"/>
                </a:solidFill>
                <a:latin typeface="Times New Roman" panose="02020603050405020304" pitchFamily="18" charset="0"/>
                <a:cs typeface="Times New Roman" panose="02020603050405020304" pitchFamily="18" charset="0"/>
              </a:rPr>
              <a:t> мен </a:t>
            </a:r>
            <a:r>
              <a:rPr lang="ru-RU" dirty="0" err="1" smtClean="0">
                <a:solidFill>
                  <a:srgbClr val="002060"/>
                </a:solidFill>
                <a:latin typeface="Times New Roman" panose="02020603050405020304" pitchFamily="18" charset="0"/>
                <a:cs typeface="Times New Roman" panose="02020603050405020304" pitchFamily="18" charset="0"/>
              </a:rPr>
              <a:t>болат</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балқыту</a:t>
            </a:r>
            <a:r>
              <a:rPr lang="ru-RU" dirty="0" smtClean="0">
                <a:solidFill>
                  <a:srgbClr val="002060"/>
                </a:solidFill>
                <a:latin typeface="Times New Roman" panose="02020603050405020304" pitchFamily="18" charset="0"/>
                <a:cs typeface="Times New Roman" panose="02020603050405020304" pitchFamily="18" charset="0"/>
              </a:rPr>
              <a:t>).</a:t>
            </a:r>
            <a:endParaRPr lang="ru-RU" dirty="0">
              <a:solidFill>
                <a:srgbClr val="002060"/>
              </a:solidFill>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2"/>
          <a:stretch>
            <a:fillRect/>
          </a:stretch>
        </p:blipFill>
        <p:spPr>
          <a:xfrm>
            <a:off x="3001260" y="2277815"/>
            <a:ext cx="4339204" cy="4326186"/>
          </a:xfrm>
          <a:prstGeom prst="rect">
            <a:avLst/>
          </a:prstGeom>
        </p:spPr>
      </p:pic>
    </p:spTree>
    <p:extLst>
      <p:ext uri="{BB962C8B-B14F-4D97-AF65-F5344CB8AC3E}">
        <p14:creationId xmlns:p14="http://schemas.microsoft.com/office/powerpoint/2010/main" val="19693486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54743" y="478972"/>
            <a:ext cx="10947400" cy="6125029"/>
          </a:xfrm>
        </p:spPr>
        <p:txBody>
          <a:bodyPr>
            <a:normAutofit fontScale="92500"/>
          </a:bodyPr>
          <a:lstStyle/>
          <a:p>
            <a:pPr marL="0" indent="0">
              <a:buNone/>
            </a:pPr>
            <a:r>
              <a:rPr lang="kk-KZ" sz="3200" b="1" dirty="0" smtClean="0">
                <a:solidFill>
                  <a:srgbClr val="C00000"/>
                </a:solidFill>
                <a:latin typeface="Times New Roman" panose="02020603050405020304" pitchFamily="18" charset="0"/>
                <a:cs typeface="Times New Roman" panose="02020603050405020304" pitchFamily="18" charset="0"/>
              </a:rPr>
              <a:t>	Ақауды </a:t>
            </a:r>
            <a:r>
              <a:rPr lang="kk-KZ" sz="3200" b="1" dirty="0">
                <a:solidFill>
                  <a:srgbClr val="C00000"/>
                </a:solidFill>
                <a:latin typeface="Times New Roman" panose="02020603050405020304" pitchFamily="18" charset="0"/>
                <a:cs typeface="Times New Roman" panose="02020603050405020304" pitchFamily="18" charset="0"/>
              </a:rPr>
              <a:t>кемістік ( дефект) сипаттарына қарай мына белгілермен жіктеуге болады: </a:t>
            </a:r>
            <a:endParaRPr lang="ru-RU" sz="3200" b="1" dirty="0">
              <a:solidFill>
                <a:srgbClr val="C00000"/>
              </a:solidFill>
              <a:latin typeface="Times New Roman" panose="02020603050405020304" pitchFamily="18" charset="0"/>
              <a:cs typeface="Times New Roman" panose="02020603050405020304" pitchFamily="18" charset="0"/>
            </a:endParaRPr>
          </a:p>
          <a:p>
            <a:pPr marL="0" indent="0">
              <a:buNone/>
            </a:pPr>
            <a:r>
              <a:rPr lang="kk-KZ" sz="3200" dirty="0">
                <a:solidFill>
                  <a:srgbClr val="002060"/>
                </a:solidFill>
                <a:latin typeface="Times New Roman" panose="02020603050405020304" pitchFamily="18" charset="0"/>
                <a:cs typeface="Times New Roman" panose="02020603050405020304" pitchFamily="18" charset="0"/>
              </a:rPr>
              <a:t>- </a:t>
            </a:r>
            <a:r>
              <a:rPr lang="kk-KZ" sz="3200" b="1" i="1" dirty="0">
                <a:solidFill>
                  <a:srgbClr val="C00000"/>
                </a:solidFill>
                <a:latin typeface="Times New Roman" panose="02020603050405020304" pitchFamily="18" charset="0"/>
                <a:cs typeface="Times New Roman" panose="02020603050405020304" pitchFamily="18" charset="0"/>
              </a:rPr>
              <a:t>қалыпты </a:t>
            </a:r>
            <a:r>
              <a:rPr lang="kk-KZ" sz="3200" dirty="0">
                <a:solidFill>
                  <a:srgbClr val="002060"/>
                </a:solidFill>
                <a:latin typeface="Times New Roman" panose="02020603050405020304" pitchFamily="18" charset="0"/>
                <a:cs typeface="Times New Roman" panose="02020603050405020304" pitchFamily="18" charset="0"/>
              </a:rPr>
              <a:t>– ол тиімді өндіріс процесінде пайда болмайды және іріктелген  технологиялық  процеске тән болып табылмайды. Мұндай ақауды көптеген жағдайларда  бақылауға болады (сапасыз материалдарды пайдаланудағы станоктың сынуы, апат).</a:t>
            </a:r>
            <a:endParaRPr lang="ru-RU" sz="3200" dirty="0">
              <a:solidFill>
                <a:srgbClr val="002060"/>
              </a:solidFill>
              <a:latin typeface="Times New Roman" panose="02020603050405020304" pitchFamily="18" charset="0"/>
              <a:cs typeface="Times New Roman" panose="02020603050405020304" pitchFamily="18" charset="0"/>
            </a:endParaRPr>
          </a:p>
          <a:p>
            <a:pPr marL="0" indent="0">
              <a:buNone/>
            </a:pPr>
            <a:r>
              <a:rPr lang="kk-KZ" sz="3200" dirty="0">
                <a:solidFill>
                  <a:srgbClr val="002060"/>
                </a:solidFill>
                <a:latin typeface="Times New Roman" panose="02020603050405020304" pitchFamily="18" charset="0"/>
                <a:cs typeface="Times New Roman" panose="02020603050405020304" pitchFamily="18" charset="0"/>
              </a:rPr>
              <a:t>- </a:t>
            </a:r>
            <a:r>
              <a:rPr lang="kk-KZ" sz="3200" b="1" i="1" dirty="0">
                <a:solidFill>
                  <a:srgbClr val="C00000"/>
                </a:solidFill>
                <a:latin typeface="Times New Roman" panose="02020603050405020304" pitchFamily="18" charset="0"/>
                <a:cs typeface="Times New Roman" panose="02020603050405020304" pitchFamily="18" charset="0"/>
              </a:rPr>
              <a:t>қалыпты емес (сапасыз өнім) </a:t>
            </a:r>
            <a:r>
              <a:rPr lang="kk-KZ" sz="3200" dirty="0">
                <a:solidFill>
                  <a:srgbClr val="002060"/>
                </a:solidFill>
                <a:latin typeface="Times New Roman" panose="02020603050405020304" pitchFamily="18" charset="0"/>
                <a:cs typeface="Times New Roman" panose="02020603050405020304" pitchFamily="18" charset="0"/>
              </a:rPr>
              <a:t>– шығындар белгілі болған уақыттағы кезеңде залал ретінде есептен шығарылуы керек және кірістер мен шығыстар туралы есеп беруде жеке бап ретінде көрініс табуы керек әрі өндірілген өнімнің өзіндік құнында көрінбеуі керек.</a:t>
            </a:r>
            <a:endParaRPr lang="ru-RU" sz="3200" dirty="0">
              <a:solidFill>
                <a:srgbClr val="002060"/>
              </a:solidFill>
              <a:latin typeface="Times New Roman" panose="02020603050405020304" pitchFamily="18" charset="0"/>
              <a:cs typeface="Times New Roman" panose="02020603050405020304" pitchFamily="18" charset="0"/>
            </a:endParaRPr>
          </a:p>
          <a:p>
            <a:pPr marL="0" indent="0">
              <a:buNone/>
            </a:pPr>
            <a:r>
              <a:rPr lang="kk-KZ" sz="3200" dirty="0" smtClean="0">
                <a:solidFill>
                  <a:srgbClr val="002060"/>
                </a:solidFill>
                <a:latin typeface="Times New Roman" panose="02020603050405020304" pitchFamily="18" charset="0"/>
                <a:cs typeface="Times New Roman" panose="02020603050405020304" pitchFamily="18" charset="0"/>
              </a:rPr>
              <a:t>Техникалық </a:t>
            </a:r>
            <a:r>
              <a:rPr lang="kk-KZ" sz="3200" dirty="0">
                <a:solidFill>
                  <a:srgbClr val="002060"/>
                </a:solidFill>
                <a:latin typeface="Times New Roman" panose="02020603050405020304" pitchFamily="18" charset="0"/>
                <a:cs typeface="Times New Roman" panose="02020603050405020304" pitchFamily="18" charset="0"/>
              </a:rPr>
              <a:t>бақылау бөлімі белгіленген кемістіктердің сипатына қарай -  </a:t>
            </a:r>
            <a:r>
              <a:rPr lang="kk-KZ" sz="3200" b="1" i="1" dirty="0">
                <a:solidFill>
                  <a:srgbClr val="C00000"/>
                </a:solidFill>
                <a:latin typeface="Times New Roman" panose="02020603050405020304" pitchFamily="18" charset="0"/>
                <a:cs typeface="Times New Roman" panose="02020603050405020304" pitchFamily="18" charset="0"/>
              </a:rPr>
              <a:t>түзелетін және түзелмейтің </a:t>
            </a:r>
            <a:r>
              <a:rPr lang="kk-KZ" sz="3200" dirty="0">
                <a:solidFill>
                  <a:srgbClr val="002060"/>
                </a:solidFill>
                <a:latin typeface="Times New Roman" panose="02020603050405020304" pitchFamily="18" charset="0"/>
                <a:cs typeface="Times New Roman" panose="02020603050405020304" pitchFamily="18" charset="0"/>
              </a:rPr>
              <a:t>болып бөлінеді.</a:t>
            </a:r>
            <a:endParaRPr lang="ru-RU" sz="3200" dirty="0">
              <a:solidFill>
                <a:srgbClr val="002060"/>
              </a:solidFill>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6349917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2824191381"/>
              </p:ext>
            </p:extLst>
          </p:nvPr>
        </p:nvGraphicFramePr>
        <p:xfrm>
          <a:off x="838198" y="609600"/>
          <a:ext cx="10671630" cy="5399314"/>
        </p:xfrm>
        <a:graphic>
          <a:graphicData uri="http://schemas.openxmlformats.org/drawingml/2006/table">
            <a:tbl>
              <a:tblPr firstRow="1" bandRow="1">
                <a:tableStyleId>{C083E6E3-FA7D-4D7B-A595-EF9225AFEA82}</a:tableStyleId>
              </a:tblPr>
              <a:tblGrid>
                <a:gridCol w="5335815"/>
                <a:gridCol w="5335815"/>
              </a:tblGrid>
              <a:tr h="753633">
                <a:tc>
                  <a:txBody>
                    <a:bodyPr/>
                    <a:lstStyle/>
                    <a:p>
                      <a:pPr algn="ctr"/>
                      <a:r>
                        <a:rPr lang="ru-RU" sz="2400" dirty="0" err="1" smtClean="0">
                          <a:solidFill>
                            <a:srgbClr val="C00000"/>
                          </a:solidFill>
                          <a:latin typeface="Times New Roman" panose="02020603050405020304" pitchFamily="18" charset="0"/>
                          <a:cs typeface="Times New Roman" panose="02020603050405020304" pitchFamily="18" charset="0"/>
                        </a:rPr>
                        <a:t>Түзетілген</a:t>
                      </a:r>
                      <a:r>
                        <a:rPr lang="ru-RU" sz="2400" dirty="0" smtClean="0">
                          <a:solidFill>
                            <a:srgbClr val="C00000"/>
                          </a:solidFill>
                          <a:latin typeface="Times New Roman" panose="02020603050405020304" pitchFamily="18" charset="0"/>
                          <a:cs typeface="Times New Roman" panose="02020603050405020304" pitchFamily="18" charset="0"/>
                        </a:rPr>
                        <a:t> (</a:t>
                      </a:r>
                      <a:r>
                        <a:rPr lang="ru-RU" sz="2400" dirty="0" err="1" smtClean="0">
                          <a:solidFill>
                            <a:srgbClr val="C00000"/>
                          </a:solidFill>
                          <a:latin typeface="Times New Roman" panose="02020603050405020304" pitchFamily="18" charset="0"/>
                          <a:cs typeface="Times New Roman" panose="02020603050405020304" pitchFamily="18" charset="0"/>
                        </a:rPr>
                        <a:t>ішінара</a:t>
                      </a:r>
                      <a:r>
                        <a:rPr lang="ru-RU" sz="2400" dirty="0" smtClean="0">
                          <a:solidFill>
                            <a:srgbClr val="C00000"/>
                          </a:solidFill>
                          <a:latin typeface="Times New Roman" panose="02020603050405020304" pitchFamily="18" charset="0"/>
                          <a:cs typeface="Times New Roman" panose="02020603050405020304" pitchFamily="18" charset="0"/>
                        </a:rPr>
                        <a:t>) </a:t>
                      </a:r>
                      <a:r>
                        <a:rPr lang="ru-RU" sz="2400" dirty="0" err="1" smtClean="0">
                          <a:solidFill>
                            <a:srgbClr val="C00000"/>
                          </a:solidFill>
                          <a:latin typeface="Times New Roman" panose="02020603050405020304" pitchFamily="18" charset="0"/>
                          <a:cs typeface="Times New Roman" panose="02020603050405020304" pitchFamily="18" charset="0"/>
                        </a:rPr>
                        <a:t>ақау</a:t>
                      </a:r>
                      <a:r>
                        <a:rPr lang="ru-RU" sz="2400" dirty="0" smtClean="0">
                          <a:solidFill>
                            <a:srgbClr val="C00000"/>
                          </a:solidFill>
                          <a:latin typeface="Times New Roman" panose="02020603050405020304" pitchFamily="18" charset="0"/>
                          <a:cs typeface="Times New Roman" panose="02020603050405020304" pitchFamily="18" charset="0"/>
                        </a:rPr>
                        <a:t> </a:t>
                      </a:r>
                      <a:endParaRPr lang="ru-RU" sz="2400" dirty="0">
                        <a:solidFill>
                          <a:srgbClr val="C00000"/>
                        </a:solidFill>
                        <a:latin typeface="Times New Roman" panose="02020603050405020304" pitchFamily="18" charset="0"/>
                        <a:cs typeface="Times New Roman" panose="02020603050405020304" pitchFamily="18" charset="0"/>
                      </a:endParaRPr>
                    </a:p>
                  </a:txBody>
                  <a:tcPr/>
                </a:tc>
                <a:tc>
                  <a:txBody>
                    <a:bodyPr/>
                    <a:lstStyle/>
                    <a:p>
                      <a:pPr algn="ctr"/>
                      <a:r>
                        <a:rPr lang="ru-RU" sz="2400" dirty="0" err="1" smtClean="0">
                          <a:solidFill>
                            <a:srgbClr val="C00000"/>
                          </a:solidFill>
                          <a:latin typeface="Times New Roman" panose="02020603050405020304" pitchFamily="18" charset="0"/>
                          <a:cs typeface="Times New Roman" panose="02020603050405020304" pitchFamily="18" charset="0"/>
                        </a:rPr>
                        <a:t>Түзетілмейтін</a:t>
                      </a:r>
                      <a:r>
                        <a:rPr lang="ru-RU" sz="2400" dirty="0" smtClean="0">
                          <a:solidFill>
                            <a:srgbClr val="C00000"/>
                          </a:solidFill>
                          <a:latin typeface="Times New Roman" panose="02020603050405020304" pitchFamily="18" charset="0"/>
                          <a:cs typeface="Times New Roman" panose="02020603050405020304" pitchFamily="18" charset="0"/>
                        </a:rPr>
                        <a:t> </a:t>
                      </a:r>
                      <a:r>
                        <a:rPr lang="ru-RU" sz="2400" dirty="0" err="1" smtClean="0">
                          <a:solidFill>
                            <a:srgbClr val="C00000"/>
                          </a:solidFill>
                          <a:latin typeface="Times New Roman" panose="02020603050405020304" pitchFamily="18" charset="0"/>
                          <a:cs typeface="Times New Roman" panose="02020603050405020304" pitchFamily="18" charset="0"/>
                        </a:rPr>
                        <a:t>ақау</a:t>
                      </a:r>
                      <a:r>
                        <a:rPr lang="ru-RU" sz="2400" dirty="0" smtClean="0">
                          <a:solidFill>
                            <a:srgbClr val="C00000"/>
                          </a:solidFill>
                          <a:latin typeface="Times New Roman" panose="02020603050405020304" pitchFamily="18" charset="0"/>
                          <a:cs typeface="Times New Roman" panose="02020603050405020304" pitchFamily="18" charset="0"/>
                        </a:rPr>
                        <a:t> (</a:t>
                      </a:r>
                      <a:r>
                        <a:rPr lang="ru-RU" sz="2400" dirty="0" err="1" smtClean="0">
                          <a:solidFill>
                            <a:srgbClr val="C00000"/>
                          </a:solidFill>
                          <a:latin typeface="Times New Roman" panose="02020603050405020304" pitchFamily="18" charset="0"/>
                          <a:cs typeface="Times New Roman" panose="02020603050405020304" pitchFamily="18" charset="0"/>
                        </a:rPr>
                        <a:t>түпкілікті</a:t>
                      </a:r>
                      <a:r>
                        <a:rPr lang="ru-RU" sz="2400" dirty="0" smtClean="0">
                          <a:solidFill>
                            <a:srgbClr val="C00000"/>
                          </a:solidFill>
                          <a:latin typeface="Times New Roman" panose="02020603050405020304" pitchFamily="18" charset="0"/>
                          <a:cs typeface="Times New Roman" panose="02020603050405020304" pitchFamily="18" charset="0"/>
                        </a:rPr>
                        <a:t>)</a:t>
                      </a:r>
                      <a:endParaRPr lang="ru-RU" sz="2400" dirty="0">
                        <a:solidFill>
                          <a:srgbClr val="C00000"/>
                        </a:solidFill>
                        <a:latin typeface="Times New Roman" panose="02020603050405020304" pitchFamily="18" charset="0"/>
                        <a:cs typeface="Times New Roman" panose="02020603050405020304" pitchFamily="18" charset="0"/>
                      </a:endParaRPr>
                    </a:p>
                  </a:txBody>
                  <a:tcPr/>
                </a:tc>
              </a:tr>
              <a:tr h="4645681">
                <a:tc>
                  <a:txBody>
                    <a:bodyPr/>
                    <a:lstStyle/>
                    <a:p>
                      <a:r>
                        <a:rPr lang="ru-RU" sz="2400" dirty="0" err="1" smtClean="0">
                          <a:solidFill>
                            <a:srgbClr val="002060"/>
                          </a:solidFill>
                          <a:latin typeface="Times New Roman" panose="02020603050405020304" pitchFamily="18" charset="0"/>
                          <a:cs typeface="Times New Roman" panose="02020603050405020304" pitchFamily="18" charset="0"/>
                        </a:rPr>
                        <a:t>оның</a:t>
                      </a:r>
                      <a:r>
                        <a:rPr lang="ru-RU" sz="2400" dirty="0" smtClean="0">
                          <a:solidFill>
                            <a:srgbClr val="002060"/>
                          </a:solidFill>
                          <a:latin typeface="Times New Roman" panose="02020603050405020304" pitchFamily="18" charset="0"/>
                          <a:cs typeface="Times New Roman" panose="02020603050405020304" pitchFamily="18" charset="0"/>
                        </a:rPr>
                        <a:t> </a:t>
                      </a:r>
                      <a:r>
                        <a:rPr lang="ru-RU" sz="2400" dirty="0" err="1" smtClean="0">
                          <a:solidFill>
                            <a:srgbClr val="002060"/>
                          </a:solidFill>
                          <a:latin typeface="Times New Roman" panose="02020603050405020304" pitchFamily="18" charset="0"/>
                          <a:cs typeface="Times New Roman" panose="02020603050405020304" pitchFamily="18" charset="0"/>
                        </a:rPr>
                        <a:t>түзетілуіне</a:t>
                      </a:r>
                      <a:r>
                        <a:rPr lang="ru-RU" sz="2400" dirty="0" smtClean="0">
                          <a:solidFill>
                            <a:srgbClr val="002060"/>
                          </a:solidFill>
                          <a:latin typeface="Times New Roman" panose="02020603050405020304" pitchFamily="18" charset="0"/>
                          <a:cs typeface="Times New Roman" panose="02020603050405020304" pitchFamily="18" charset="0"/>
                        </a:rPr>
                        <a:t> </a:t>
                      </a:r>
                      <a:r>
                        <a:rPr lang="ru-RU" sz="2400" dirty="0" err="1" smtClean="0">
                          <a:solidFill>
                            <a:srgbClr val="002060"/>
                          </a:solidFill>
                          <a:latin typeface="Times New Roman" panose="02020603050405020304" pitchFamily="18" charset="0"/>
                          <a:cs typeface="Times New Roman" panose="02020603050405020304" pitchFamily="18" charset="0"/>
                        </a:rPr>
                        <a:t>қосымша</a:t>
                      </a:r>
                      <a:r>
                        <a:rPr lang="ru-RU" sz="2400" dirty="0" smtClean="0">
                          <a:solidFill>
                            <a:srgbClr val="002060"/>
                          </a:solidFill>
                          <a:latin typeface="Times New Roman" panose="02020603050405020304" pitchFamily="18" charset="0"/>
                          <a:cs typeface="Times New Roman" panose="02020603050405020304" pitchFamily="18" charset="0"/>
                        </a:rPr>
                        <a:t> </a:t>
                      </a:r>
                      <a:r>
                        <a:rPr lang="ru-RU" sz="2400" dirty="0" err="1" smtClean="0">
                          <a:solidFill>
                            <a:srgbClr val="002060"/>
                          </a:solidFill>
                          <a:latin typeface="Times New Roman" panose="02020603050405020304" pitchFamily="18" charset="0"/>
                          <a:cs typeface="Times New Roman" panose="02020603050405020304" pitchFamily="18" charset="0"/>
                        </a:rPr>
                        <a:t>шығын</a:t>
                      </a:r>
                      <a:r>
                        <a:rPr lang="ru-RU" sz="2400" dirty="0" smtClean="0">
                          <a:solidFill>
                            <a:srgbClr val="002060"/>
                          </a:solidFill>
                          <a:latin typeface="Times New Roman" panose="02020603050405020304" pitchFamily="18" charset="0"/>
                          <a:cs typeface="Times New Roman" panose="02020603050405020304" pitchFamily="18" charset="0"/>
                        </a:rPr>
                        <a:t> </a:t>
                      </a:r>
                      <a:r>
                        <a:rPr lang="ru-RU" sz="2400" dirty="0" err="1" smtClean="0">
                          <a:solidFill>
                            <a:srgbClr val="002060"/>
                          </a:solidFill>
                          <a:latin typeface="Times New Roman" panose="02020603050405020304" pitchFamily="18" charset="0"/>
                          <a:cs typeface="Times New Roman" panose="02020603050405020304" pitchFamily="18" charset="0"/>
                        </a:rPr>
                        <a:t>жұмсалғаннан</a:t>
                      </a:r>
                      <a:r>
                        <a:rPr lang="ru-RU" sz="2400" dirty="0" smtClean="0">
                          <a:solidFill>
                            <a:srgbClr val="002060"/>
                          </a:solidFill>
                          <a:latin typeface="Times New Roman" panose="02020603050405020304" pitchFamily="18" charset="0"/>
                          <a:cs typeface="Times New Roman" panose="02020603050405020304" pitchFamily="18" charset="0"/>
                        </a:rPr>
                        <a:t>  </a:t>
                      </a:r>
                      <a:r>
                        <a:rPr lang="ru-RU" sz="2400" dirty="0" err="1" smtClean="0">
                          <a:solidFill>
                            <a:srgbClr val="002060"/>
                          </a:solidFill>
                          <a:latin typeface="Times New Roman" panose="02020603050405020304" pitchFamily="18" charset="0"/>
                          <a:cs typeface="Times New Roman" panose="02020603050405020304" pitchFamily="18" charset="0"/>
                        </a:rPr>
                        <a:t>кейін</a:t>
                      </a:r>
                      <a:r>
                        <a:rPr lang="ru-RU" sz="2400" dirty="0" smtClean="0">
                          <a:solidFill>
                            <a:srgbClr val="002060"/>
                          </a:solidFill>
                          <a:latin typeface="Times New Roman" panose="02020603050405020304" pitchFamily="18" charset="0"/>
                          <a:cs typeface="Times New Roman" panose="02020603050405020304" pitchFamily="18" charset="0"/>
                        </a:rPr>
                        <a:t> (</a:t>
                      </a:r>
                      <a:r>
                        <a:rPr lang="ru-RU" sz="2400" dirty="0" err="1" smtClean="0">
                          <a:solidFill>
                            <a:srgbClr val="002060"/>
                          </a:solidFill>
                          <a:latin typeface="Times New Roman" panose="02020603050405020304" pitchFamily="18" charset="0"/>
                          <a:cs typeface="Times New Roman" panose="02020603050405020304" pitchFamily="18" charset="0"/>
                        </a:rPr>
                        <a:t>техникалық</a:t>
                      </a:r>
                      <a:r>
                        <a:rPr lang="ru-RU" sz="2400" dirty="0" smtClean="0">
                          <a:solidFill>
                            <a:srgbClr val="002060"/>
                          </a:solidFill>
                          <a:latin typeface="Times New Roman" panose="02020603050405020304" pitchFamily="18" charset="0"/>
                          <a:cs typeface="Times New Roman" panose="02020603050405020304" pitchFamily="18" charset="0"/>
                        </a:rPr>
                        <a:t> </a:t>
                      </a:r>
                      <a:r>
                        <a:rPr lang="ru-RU" sz="2400" dirty="0" err="1" smtClean="0">
                          <a:solidFill>
                            <a:srgbClr val="002060"/>
                          </a:solidFill>
                          <a:latin typeface="Times New Roman" panose="02020603050405020304" pitchFamily="18" charset="0"/>
                          <a:cs typeface="Times New Roman" panose="02020603050405020304" pitchFamily="18" charset="0"/>
                        </a:rPr>
                        <a:t>жағынан</a:t>
                      </a:r>
                      <a:r>
                        <a:rPr lang="ru-RU" sz="2400" dirty="0" smtClean="0">
                          <a:solidFill>
                            <a:srgbClr val="002060"/>
                          </a:solidFill>
                          <a:latin typeface="Times New Roman" panose="02020603050405020304" pitchFamily="18" charset="0"/>
                          <a:cs typeface="Times New Roman" panose="02020603050405020304" pitchFamily="18" charset="0"/>
                        </a:rPr>
                        <a:t> </a:t>
                      </a:r>
                      <a:r>
                        <a:rPr lang="ru-RU" sz="2400" dirty="0" err="1" smtClean="0">
                          <a:solidFill>
                            <a:srgbClr val="002060"/>
                          </a:solidFill>
                          <a:latin typeface="Times New Roman" panose="02020603050405020304" pitchFamily="18" charset="0"/>
                          <a:cs typeface="Times New Roman" panose="02020603050405020304" pitchFamily="18" charset="0"/>
                        </a:rPr>
                        <a:t>мүмкін</a:t>
                      </a:r>
                      <a:r>
                        <a:rPr lang="ru-RU" sz="2400" dirty="0" smtClean="0">
                          <a:solidFill>
                            <a:srgbClr val="002060"/>
                          </a:solidFill>
                          <a:latin typeface="Times New Roman" panose="02020603050405020304" pitchFamily="18" charset="0"/>
                          <a:cs typeface="Times New Roman" panose="02020603050405020304" pitchFamily="18" charset="0"/>
                        </a:rPr>
                        <a:t> </a:t>
                      </a:r>
                      <a:r>
                        <a:rPr lang="ru-RU" sz="2400" dirty="0" err="1" smtClean="0">
                          <a:solidFill>
                            <a:srgbClr val="002060"/>
                          </a:solidFill>
                          <a:latin typeface="Times New Roman" panose="02020603050405020304" pitchFamily="18" charset="0"/>
                          <a:cs typeface="Times New Roman" panose="02020603050405020304" pitchFamily="18" charset="0"/>
                        </a:rPr>
                        <a:t>және</a:t>
                      </a:r>
                      <a:r>
                        <a:rPr lang="ru-RU" sz="2400" dirty="0" smtClean="0">
                          <a:solidFill>
                            <a:srgbClr val="002060"/>
                          </a:solidFill>
                          <a:latin typeface="Times New Roman" panose="02020603050405020304" pitchFamily="18" charset="0"/>
                          <a:cs typeface="Times New Roman" panose="02020603050405020304" pitchFamily="18" charset="0"/>
                        </a:rPr>
                        <a:t> </a:t>
                      </a:r>
                      <a:r>
                        <a:rPr lang="ru-RU" sz="2400" dirty="0" err="1" smtClean="0">
                          <a:solidFill>
                            <a:srgbClr val="002060"/>
                          </a:solidFill>
                          <a:latin typeface="Times New Roman" panose="02020603050405020304" pitchFamily="18" charset="0"/>
                          <a:cs typeface="Times New Roman" panose="02020603050405020304" pitchFamily="18" charset="0"/>
                        </a:rPr>
                        <a:t>экономикалық</a:t>
                      </a:r>
                      <a:r>
                        <a:rPr lang="ru-RU" sz="2400" dirty="0" smtClean="0">
                          <a:solidFill>
                            <a:srgbClr val="002060"/>
                          </a:solidFill>
                          <a:latin typeface="Times New Roman" panose="02020603050405020304" pitchFamily="18" charset="0"/>
                          <a:cs typeface="Times New Roman" panose="02020603050405020304" pitchFamily="18" charset="0"/>
                        </a:rPr>
                        <a:t> </a:t>
                      </a:r>
                      <a:r>
                        <a:rPr lang="ru-RU" sz="2400" dirty="0" err="1" smtClean="0">
                          <a:solidFill>
                            <a:srgbClr val="002060"/>
                          </a:solidFill>
                          <a:latin typeface="Times New Roman" panose="02020603050405020304" pitchFamily="18" charset="0"/>
                          <a:cs typeface="Times New Roman" panose="02020603050405020304" pitchFamily="18" charset="0"/>
                        </a:rPr>
                        <a:t>мақсатқа</a:t>
                      </a:r>
                      <a:r>
                        <a:rPr lang="ru-RU" sz="2400" dirty="0" smtClean="0">
                          <a:solidFill>
                            <a:srgbClr val="002060"/>
                          </a:solidFill>
                          <a:latin typeface="Times New Roman" panose="02020603050405020304" pitchFamily="18" charset="0"/>
                          <a:cs typeface="Times New Roman" panose="02020603050405020304" pitchFamily="18" charset="0"/>
                        </a:rPr>
                        <a:t> </a:t>
                      </a:r>
                      <a:r>
                        <a:rPr lang="ru-RU" sz="2400" dirty="0" err="1" smtClean="0">
                          <a:solidFill>
                            <a:srgbClr val="002060"/>
                          </a:solidFill>
                          <a:latin typeface="Times New Roman" panose="02020603050405020304" pitchFamily="18" charset="0"/>
                          <a:cs typeface="Times New Roman" panose="02020603050405020304" pitchFamily="18" charset="0"/>
                        </a:rPr>
                        <a:t>лайықты</a:t>
                      </a:r>
                      <a:r>
                        <a:rPr lang="ru-RU" sz="2400" dirty="0" smtClean="0">
                          <a:solidFill>
                            <a:srgbClr val="002060"/>
                          </a:solidFill>
                          <a:latin typeface="Times New Roman" panose="02020603050405020304" pitchFamily="18" charset="0"/>
                          <a:cs typeface="Times New Roman" panose="02020603050405020304" pitchFamily="18" charset="0"/>
                        </a:rPr>
                        <a:t>) </a:t>
                      </a:r>
                      <a:r>
                        <a:rPr lang="ru-RU" sz="2400" dirty="0" err="1" smtClean="0">
                          <a:solidFill>
                            <a:srgbClr val="002060"/>
                          </a:solidFill>
                          <a:latin typeface="Times New Roman" panose="02020603050405020304" pitchFamily="18" charset="0"/>
                          <a:cs typeface="Times New Roman" panose="02020603050405020304" pitchFamily="18" charset="0"/>
                        </a:rPr>
                        <a:t>пайдалануға</a:t>
                      </a:r>
                      <a:r>
                        <a:rPr lang="ru-RU" sz="2400" dirty="0" smtClean="0">
                          <a:solidFill>
                            <a:srgbClr val="002060"/>
                          </a:solidFill>
                          <a:latin typeface="Times New Roman" panose="02020603050405020304" pitchFamily="18" charset="0"/>
                          <a:cs typeface="Times New Roman" panose="02020603050405020304" pitchFamily="18" charset="0"/>
                        </a:rPr>
                        <a:t> </a:t>
                      </a:r>
                      <a:r>
                        <a:rPr lang="ru-RU" sz="2400" dirty="0" err="1" smtClean="0">
                          <a:solidFill>
                            <a:srgbClr val="002060"/>
                          </a:solidFill>
                          <a:latin typeface="Times New Roman" panose="02020603050405020304" pitchFamily="18" charset="0"/>
                          <a:cs typeface="Times New Roman" panose="02020603050405020304" pitchFamily="18" charset="0"/>
                        </a:rPr>
                        <a:t>жарамды</a:t>
                      </a:r>
                      <a:r>
                        <a:rPr lang="ru-RU" sz="2400" dirty="0" smtClean="0">
                          <a:solidFill>
                            <a:srgbClr val="002060"/>
                          </a:solidFill>
                          <a:latin typeface="Times New Roman" panose="02020603050405020304" pitchFamily="18" charset="0"/>
                          <a:cs typeface="Times New Roman" panose="02020603050405020304" pitchFamily="18" charset="0"/>
                        </a:rPr>
                        <a:t> </a:t>
                      </a:r>
                      <a:r>
                        <a:rPr lang="ru-RU" sz="2400" dirty="0" err="1" smtClean="0">
                          <a:solidFill>
                            <a:srgbClr val="002060"/>
                          </a:solidFill>
                          <a:latin typeface="Times New Roman" panose="02020603050405020304" pitchFamily="18" charset="0"/>
                          <a:cs typeface="Times New Roman" panose="02020603050405020304" pitchFamily="18" charset="0"/>
                        </a:rPr>
                        <a:t>өнім</a:t>
                      </a:r>
                      <a:r>
                        <a:rPr lang="ru-RU" sz="2400" dirty="0" smtClean="0">
                          <a:solidFill>
                            <a:srgbClr val="002060"/>
                          </a:solidFill>
                          <a:latin typeface="Times New Roman" panose="02020603050405020304" pitchFamily="18" charset="0"/>
                          <a:cs typeface="Times New Roman" panose="02020603050405020304" pitchFamily="18" charset="0"/>
                        </a:rPr>
                        <a:t>. </a:t>
                      </a:r>
                      <a:r>
                        <a:rPr lang="ru-RU" sz="2400" dirty="0" err="1" smtClean="0">
                          <a:solidFill>
                            <a:srgbClr val="002060"/>
                          </a:solidFill>
                          <a:latin typeface="Times New Roman" panose="02020603050405020304" pitchFamily="18" charset="0"/>
                          <a:cs typeface="Times New Roman" panose="02020603050405020304" pitchFamily="18" charset="0"/>
                        </a:rPr>
                        <a:t>Алайда</a:t>
                      </a:r>
                      <a:r>
                        <a:rPr lang="ru-RU" sz="2400" dirty="0" smtClean="0">
                          <a:solidFill>
                            <a:srgbClr val="002060"/>
                          </a:solidFill>
                          <a:latin typeface="Times New Roman" panose="02020603050405020304" pitchFamily="18" charset="0"/>
                          <a:cs typeface="Times New Roman" panose="02020603050405020304" pitchFamily="18" charset="0"/>
                        </a:rPr>
                        <a:t>, </a:t>
                      </a:r>
                      <a:r>
                        <a:rPr lang="ru-RU" sz="2400" dirty="0" err="1" smtClean="0">
                          <a:solidFill>
                            <a:srgbClr val="002060"/>
                          </a:solidFill>
                          <a:latin typeface="Times New Roman" panose="02020603050405020304" pitchFamily="18" charset="0"/>
                          <a:cs typeface="Times New Roman" panose="02020603050405020304" pitchFamily="18" charset="0"/>
                        </a:rPr>
                        <a:t>мынаны</a:t>
                      </a:r>
                      <a:r>
                        <a:rPr lang="ru-RU" sz="2400" dirty="0" smtClean="0">
                          <a:solidFill>
                            <a:srgbClr val="002060"/>
                          </a:solidFill>
                          <a:latin typeface="Times New Roman" panose="02020603050405020304" pitchFamily="18" charset="0"/>
                          <a:cs typeface="Times New Roman" panose="02020603050405020304" pitchFamily="18" charset="0"/>
                        </a:rPr>
                        <a:t> да </a:t>
                      </a:r>
                      <a:r>
                        <a:rPr lang="ru-RU" sz="2400" dirty="0" err="1" smtClean="0">
                          <a:solidFill>
                            <a:srgbClr val="002060"/>
                          </a:solidFill>
                          <a:latin typeface="Times New Roman" panose="02020603050405020304" pitchFamily="18" charset="0"/>
                          <a:cs typeface="Times New Roman" panose="02020603050405020304" pitchFamily="18" charset="0"/>
                        </a:rPr>
                        <a:t>есте</a:t>
                      </a:r>
                      <a:r>
                        <a:rPr lang="ru-RU" sz="2400" dirty="0" smtClean="0">
                          <a:solidFill>
                            <a:srgbClr val="002060"/>
                          </a:solidFill>
                          <a:latin typeface="Times New Roman" panose="02020603050405020304" pitchFamily="18" charset="0"/>
                          <a:cs typeface="Times New Roman" panose="02020603050405020304" pitchFamily="18" charset="0"/>
                        </a:rPr>
                        <a:t> </a:t>
                      </a:r>
                      <a:r>
                        <a:rPr lang="ru-RU" sz="2400" dirty="0" err="1" smtClean="0">
                          <a:solidFill>
                            <a:srgbClr val="002060"/>
                          </a:solidFill>
                          <a:latin typeface="Times New Roman" panose="02020603050405020304" pitchFamily="18" charset="0"/>
                          <a:cs typeface="Times New Roman" panose="02020603050405020304" pitchFamily="18" charset="0"/>
                        </a:rPr>
                        <a:t>ұстау</a:t>
                      </a:r>
                      <a:r>
                        <a:rPr lang="ru-RU" sz="2400" dirty="0" smtClean="0">
                          <a:solidFill>
                            <a:srgbClr val="002060"/>
                          </a:solidFill>
                          <a:latin typeface="Times New Roman" panose="02020603050405020304" pitchFamily="18" charset="0"/>
                          <a:cs typeface="Times New Roman" panose="02020603050405020304" pitchFamily="18" charset="0"/>
                        </a:rPr>
                        <a:t> </a:t>
                      </a:r>
                      <a:r>
                        <a:rPr lang="ru-RU" sz="2400" dirty="0" err="1" smtClean="0">
                          <a:solidFill>
                            <a:srgbClr val="002060"/>
                          </a:solidFill>
                          <a:latin typeface="Times New Roman" panose="02020603050405020304" pitchFamily="18" charset="0"/>
                          <a:cs typeface="Times New Roman" panose="02020603050405020304" pitchFamily="18" charset="0"/>
                        </a:rPr>
                        <a:t>қажет</a:t>
                      </a:r>
                      <a:r>
                        <a:rPr lang="ru-RU" sz="2400" dirty="0" smtClean="0">
                          <a:solidFill>
                            <a:srgbClr val="002060"/>
                          </a:solidFill>
                          <a:latin typeface="Times New Roman" panose="02020603050405020304" pitchFamily="18" charset="0"/>
                          <a:cs typeface="Times New Roman" panose="02020603050405020304" pitchFamily="18" charset="0"/>
                        </a:rPr>
                        <a:t>, </a:t>
                      </a:r>
                      <a:r>
                        <a:rPr lang="ru-RU" sz="2400" dirty="0" err="1" smtClean="0">
                          <a:solidFill>
                            <a:srgbClr val="002060"/>
                          </a:solidFill>
                          <a:latin typeface="Times New Roman" panose="02020603050405020304" pitchFamily="18" charset="0"/>
                          <a:cs typeface="Times New Roman" panose="02020603050405020304" pitchFamily="18" charset="0"/>
                        </a:rPr>
                        <a:t>ақауды</a:t>
                      </a:r>
                      <a:r>
                        <a:rPr lang="ru-RU" sz="2400" dirty="0" smtClean="0">
                          <a:solidFill>
                            <a:srgbClr val="002060"/>
                          </a:solidFill>
                          <a:latin typeface="Times New Roman" panose="02020603050405020304" pitchFamily="18" charset="0"/>
                          <a:cs typeface="Times New Roman" panose="02020603050405020304" pitchFamily="18" charset="0"/>
                        </a:rPr>
                        <a:t> </a:t>
                      </a:r>
                      <a:r>
                        <a:rPr lang="ru-RU" sz="2400" dirty="0" err="1" smtClean="0">
                          <a:solidFill>
                            <a:srgbClr val="002060"/>
                          </a:solidFill>
                          <a:latin typeface="Times New Roman" panose="02020603050405020304" pitchFamily="18" charset="0"/>
                          <a:cs typeface="Times New Roman" panose="02020603050405020304" pitchFamily="18" charset="0"/>
                        </a:rPr>
                        <a:t>түзету</a:t>
                      </a:r>
                      <a:r>
                        <a:rPr lang="ru-RU" sz="2400" dirty="0" smtClean="0">
                          <a:solidFill>
                            <a:srgbClr val="002060"/>
                          </a:solidFill>
                          <a:latin typeface="Times New Roman" panose="02020603050405020304" pitchFamily="18" charset="0"/>
                          <a:cs typeface="Times New Roman" panose="02020603050405020304" pitchFamily="18" charset="0"/>
                        </a:rPr>
                        <a:t> тек </a:t>
                      </a:r>
                      <a:r>
                        <a:rPr lang="ru-RU" sz="2400" dirty="0" err="1" smtClean="0">
                          <a:solidFill>
                            <a:srgbClr val="002060"/>
                          </a:solidFill>
                          <a:latin typeface="Times New Roman" panose="02020603050405020304" pitchFamily="18" charset="0"/>
                          <a:cs typeface="Times New Roman" panose="02020603050405020304" pitchFamily="18" charset="0"/>
                        </a:rPr>
                        <a:t>мына</a:t>
                      </a:r>
                      <a:r>
                        <a:rPr lang="ru-RU" sz="2400" dirty="0" smtClean="0">
                          <a:solidFill>
                            <a:srgbClr val="002060"/>
                          </a:solidFill>
                          <a:latin typeface="Times New Roman" panose="02020603050405020304" pitchFamily="18" charset="0"/>
                          <a:cs typeface="Times New Roman" panose="02020603050405020304" pitchFamily="18" charset="0"/>
                        </a:rPr>
                        <a:t> </a:t>
                      </a:r>
                      <a:r>
                        <a:rPr lang="ru-RU" sz="2400" dirty="0" err="1" smtClean="0">
                          <a:solidFill>
                            <a:srgbClr val="002060"/>
                          </a:solidFill>
                          <a:latin typeface="Times New Roman" panose="02020603050405020304" pitchFamily="18" charset="0"/>
                          <a:cs typeface="Times New Roman" panose="02020603050405020304" pitchFamily="18" charset="0"/>
                        </a:rPr>
                        <a:t>жағдайда</a:t>
                      </a:r>
                      <a:r>
                        <a:rPr lang="ru-RU" sz="2400" dirty="0" smtClean="0">
                          <a:solidFill>
                            <a:srgbClr val="002060"/>
                          </a:solidFill>
                          <a:latin typeface="Times New Roman" panose="02020603050405020304" pitchFamily="18" charset="0"/>
                          <a:cs typeface="Times New Roman" panose="02020603050405020304" pitchFamily="18" charset="0"/>
                        </a:rPr>
                        <a:t> – </a:t>
                      </a:r>
                      <a:r>
                        <a:rPr lang="ru-RU" sz="2400" dirty="0" err="1" smtClean="0">
                          <a:solidFill>
                            <a:srgbClr val="002060"/>
                          </a:solidFill>
                          <a:latin typeface="Times New Roman" panose="02020603050405020304" pitchFamily="18" charset="0"/>
                          <a:cs typeface="Times New Roman" panose="02020603050405020304" pitchFamily="18" charset="0"/>
                        </a:rPr>
                        <a:t>егер</a:t>
                      </a:r>
                      <a:r>
                        <a:rPr lang="ru-RU" sz="2400" dirty="0" smtClean="0">
                          <a:solidFill>
                            <a:srgbClr val="002060"/>
                          </a:solidFill>
                          <a:latin typeface="Times New Roman" panose="02020603050405020304" pitchFamily="18" charset="0"/>
                          <a:cs typeface="Times New Roman" panose="02020603050405020304" pitchFamily="18" charset="0"/>
                        </a:rPr>
                        <a:t> </a:t>
                      </a:r>
                      <a:r>
                        <a:rPr lang="ru-RU" sz="2400" dirty="0" err="1" smtClean="0">
                          <a:solidFill>
                            <a:srgbClr val="002060"/>
                          </a:solidFill>
                          <a:latin typeface="Times New Roman" panose="02020603050405020304" pitchFamily="18" charset="0"/>
                          <a:cs typeface="Times New Roman" panose="02020603050405020304" pitchFamily="18" charset="0"/>
                        </a:rPr>
                        <a:t>шығындардың</a:t>
                      </a:r>
                      <a:r>
                        <a:rPr lang="ru-RU" sz="2400" dirty="0" smtClean="0">
                          <a:solidFill>
                            <a:srgbClr val="002060"/>
                          </a:solidFill>
                          <a:latin typeface="Times New Roman" panose="02020603050405020304" pitchFamily="18" charset="0"/>
                          <a:cs typeface="Times New Roman" panose="02020603050405020304" pitchFamily="18" charset="0"/>
                        </a:rPr>
                        <a:t> </a:t>
                      </a:r>
                      <a:r>
                        <a:rPr lang="ru-RU" sz="2400" dirty="0" err="1" smtClean="0">
                          <a:solidFill>
                            <a:srgbClr val="002060"/>
                          </a:solidFill>
                          <a:latin typeface="Times New Roman" panose="02020603050405020304" pitchFamily="18" charset="0"/>
                          <a:cs typeface="Times New Roman" panose="02020603050405020304" pitchFamily="18" charset="0"/>
                        </a:rPr>
                        <a:t>өсуінен</a:t>
                      </a:r>
                      <a:r>
                        <a:rPr lang="ru-RU" sz="2400" dirty="0" smtClean="0">
                          <a:solidFill>
                            <a:srgbClr val="002060"/>
                          </a:solidFill>
                          <a:latin typeface="Times New Roman" panose="02020603050405020304" pitchFamily="18" charset="0"/>
                          <a:cs typeface="Times New Roman" panose="02020603050405020304" pitchFamily="18" charset="0"/>
                        </a:rPr>
                        <a:t> </a:t>
                      </a:r>
                      <a:r>
                        <a:rPr lang="ru-RU" sz="2400" dirty="0" err="1" smtClean="0">
                          <a:solidFill>
                            <a:srgbClr val="002060"/>
                          </a:solidFill>
                          <a:latin typeface="Times New Roman" panose="02020603050405020304" pitchFamily="18" charset="0"/>
                          <a:cs typeface="Times New Roman" panose="02020603050405020304" pitchFamily="18" charset="0"/>
                        </a:rPr>
                        <a:t>табыстардың</a:t>
                      </a:r>
                      <a:r>
                        <a:rPr lang="ru-RU" sz="2400" dirty="0" smtClean="0">
                          <a:solidFill>
                            <a:srgbClr val="002060"/>
                          </a:solidFill>
                          <a:latin typeface="Times New Roman" panose="02020603050405020304" pitchFamily="18" charset="0"/>
                          <a:cs typeface="Times New Roman" panose="02020603050405020304" pitchFamily="18" charset="0"/>
                        </a:rPr>
                        <a:t> </a:t>
                      </a:r>
                      <a:r>
                        <a:rPr lang="ru-RU" sz="2400" dirty="0" err="1" smtClean="0">
                          <a:solidFill>
                            <a:srgbClr val="002060"/>
                          </a:solidFill>
                          <a:latin typeface="Times New Roman" panose="02020603050405020304" pitchFamily="18" charset="0"/>
                          <a:cs typeface="Times New Roman" panose="02020603050405020304" pitchFamily="18" charset="0"/>
                        </a:rPr>
                        <a:t>өсуі</a:t>
                      </a:r>
                      <a:r>
                        <a:rPr lang="ru-RU" sz="2400" dirty="0" smtClean="0">
                          <a:solidFill>
                            <a:srgbClr val="002060"/>
                          </a:solidFill>
                          <a:latin typeface="Times New Roman" panose="02020603050405020304" pitchFamily="18" charset="0"/>
                          <a:cs typeface="Times New Roman" panose="02020603050405020304" pitchFamily="18" charset="0"/>
                        </a:rPr>
                        <a:t> </a:t>
                      </a:r>
                      <a:r>
                        <a:rPr lang="ru-RU" sz="2400" dirty="0" err="1" smtClean="0">
                          <a:solidFill>
                            <a:srgbClr val="002060"/>
                          </a:solidFill>
                          <a:latin typeface="Times New Roman" panose="02020603050405020304" pitchFamily="18" charset="0"/>
                          <a:cs typeface="Times New Roman" panose="02020603050405020304" pitchFamily="18" charset="0"/>
                        </a:rPr>
                        <a:t>басым</a:t>
                      </a:r>
                      <a:r>
                        <a:rPr lang="ru-RU" sz="2400" dirty="0" smtClean="0">
                          <a:solidFill>
                            <a:srgbClr val="002060"/>
                          </a:solidFill>
                          <a:latin typeface="Times New Roman" panose="02020603050405020304" pitchFamily="18" charset="0"/>
                          <a:cs typeface="Times New Roman" panose="02020603050405020304" pitchFamily="18" charset="0"/>
                        </a:rPr>
                        <a:t> </a:t>
                      </a:r>
                      <a:r>
                        <a:rPr lang="ru-RU" sz="2400" dirty="0" err="1" smtClean="0">
                          <a:solidFill>
                            <a:srgbClr val="002060"/>
                          </a:solidFill>
                          <a:latin typeface="Times New Roman" panose="02020603050405020304" pitchFamily="18" charset="0"/>
                          <a:cs typeface="Times New Roman" panose="02020603050405020304" pitchFamily="18" charset="0"/>
                        </a:rPr>
                        <a:t>болғанда</a:t>
                      </a:r>
                      <a:r>
                        <a:rPr lang="ru-RU" sz="2400" dirty="0" smtClean="0">
                          <a:solidFill>
                            <a:srgbClr val="002060"/>
                          </a:solidFill>
                          <a:latin typeface="Times New Roman" panose="02020603050405020304" pitchFamily="18" charset="0"/>
                          <a:cs typeface="Times New Roman" panose="02020603050405020304" pitchFamily="18" charset="0"/>
                        </a:rPr>
                        <a:t> </a:t>
                      </a:r>
                      <a:r>
                        <a:rPr lang="ru-RU" sz="2400" dirty="0" err="1" smtClean="0">
                          <a:solidFill>
                            <a:srgbClr val="002060"/>
                          </a:solidFill>
                          <a:latin typeface="Times New Roman" panose="02020603050405020304" pitchFamily="18" charset="0"/>
                          <a:cs typeface="Times New Roman" panose="02020603050405020304" pitchFamily="18" charset="0"/>
                        </a:rPr>
                        <a:t>ғана</a:t>
                      </a:r>
                      <a:r>
                        <a:rPr lang="ru-RU" sz="2400" dirty="0" smtClean="0">
                          <a:solidFill>
                            <a:srgbClr val="002060"/>
                          </a:solidFill>
                          <a:latin typeface="Times New Roman" panose="02020603050405020304" pitchFamily="18" charset="0"/>
                          <a:cs typeface="Times New Roman" panose="02020603050405020304" pitchFamily="18" charset="0"/>
                        </a:rPr>
                        <a:t>, </a:t>
                      </a:r>
                      <a:r>
                        <a:rPr lang="ru-RU" sz="2400" dirty="0" err="1" smtClean="0">
                          <a:solidFill>
                            <a:srgbClr val="002060"/>
                          </a:solidFill>
                          <a:latin typeface="Times New Roman" panose="02020603050405020304" pitchFamily="18" charset="0"/>
                          <a:cs typeface="Times New Roman" panose="02020603050405020304" pitchFamily="18" charset="0"/>
                        </a:rPr>
                        <a:t>оған</a:t>
                      </a:r>
                      <a:r>
                        <a:rPr lang="ru-RU" sz="2400" dirty="0" smtClean="0">
                          <a:solidFill>
                            <a:srgbClr val="002060"/>
                          </a:solidFill>
                          <a:latin typeface="Times New Roman" panose="02020603050405020304" pitchFamily="18" charset="0"/>
                          <a:cs typeface="Times New Roman" panose="02020603050405020304" pitchFamily="18" charset="0"/>
                        </a:rPr>
                        <a:t> </a:t>
                      </a:r>
                      <a:r>
                        <a:rPr lang="ru-RU" sz="2400" dirty="0" err="1" smtClean="0">
                          <a:solidFill>
                            <a:srgbClr val="002060"/>
                          </a:solidFill>
                          <a:latin typeface="Times New Roman" panose="02020603050405020304" pitchFamily="18" charset="0"/>
                          <a:cs typeface="Times New Roman" panose="02020603050405020304" pitchFamily="18" charset="0"/>
                        </a:rPr>
                        <a:t>кірісуге</a:t>
                      </a:r>
                      <a:r>
                        <a:rPr lang="ru-RU" sz="2400" dirty="0" smtClean="0">
                          <a:solidFill>
                            <a:srgbClr val="002060"/>
                          </a:solidFill>
                          <a:latin typeface="Times New Roman" panose="02020603050405020304" pitchFamily="18" charset="0"/>
                          <a:cs typeface="Times New Roman" panose="02020603050405020304" pitchFamily="18" charset="0"/>
                        </a:rPr>
                        <a:t>, </a:t>
                      </a:r>
                      <a:r>
                        <a:rPr lang="ru-RU" sz="2400" dirty="0" err="1" smtClean="0">
                          <a:solidFill>
                            <a:srgbClr val="002060"/>
                          </a:solidFill>
                          <a:latin typeface="Times New Roman" panose="02020603050405020304" pitchFamily="18" charset="0"/>
                          <a:cs typeface="Times New Roman" panose="02020603050405020304" pitchFamily="18" charset="0"/>
                        </a:rPr>
                        <a:t>яғни</a:t>
                      </a:r>
                      <a:r>
                        <a:rPr lang="ru-RU" sz="2400" dirty="0" smtClean="0">
                          <a:solidFill>
                            <a:srgbClr val="002060"/>
                          </a:solidFill>
                          <a:latin typeface="Times New Roman" panose="02020603050405020304" pitchFamily="18" charset="0"/>
                          <a:cs typeface="Times New Roman" panose="02020603050405020304" pitchFamily="18" charset="0"/>
                        </a:rPr>
                        <a:t> </a:t>
                      </a:r>
                      <a:r>
                        <a:rPr lang="ru-RU" sz="2400" dirty="0" err="1" smtClean="0">
                          <a:solidFill>
                            <a:srgbClr val="002060"/>
                          </a:solidFill>
                          <a:latin typeface="Times New Roman" panose="02020603050405020304" pitchFamily="18" charset="0"/>
                          <a:cs typeface="Times New Roman" panose="02020603050405020304" pitchFamily="18" charset="0"/>
                        </a:rPr>
                        <a:t>ақауды</a:t>
                      </a:r>
                      <a:r>
                        <a:rPr lang="ru-RU" sz="2400" dirty="0" smtClean="0">
                          <a:solidFill>
                            <a:srgbClr val="002060"/>
                          </a:solidFill>
                          <a:latin typeface="Times New Roman" panose="02020603050405020304" pitchFamily="18" charset="0"/>
                          <a:cs typeface="Times New Roman" panose="02020603050405020304" pitchFamily="18" charset="0"/>
                        </a:rPr>
                        <a:t> </a:t>
                      </a:r>
                      <a:r>
                        <a:rPr lang="ru-RU" sz="2400" dirty="0" err="1" smtClean="0">
                          <a:solidFill>
                            <a:srgbClr val="002060"/>
                          </a:solidFill>
                          <a:latin typeface="Times New Roman" panose="02020603050405020304" pitchFamily="18" charset="0"/>
                          <a:cs typeface="Times New Roman" panose="02020603050405020304" pitchFamily="18" charset="0"/>
                        </a:rPr>
                        <a:t>түзетуге</a:t>
                      </a:r>
                      <a:r>
                        <a:rPr lang="ru-RU" sz="2400" dirty="0" smtClean="0">
                          <a:solidFill>
                            <a:srgbClr val="002060"/>
                          </a:solidFill>
                          <a:latin typeface="Times New Roman" panose="02020603050405020304" pitchFamily="18" charset="0"/>
                          <a:cs typeface="Times New Roman" panose="02020603050405020304" pitchFamily="18" charset="0"/>
                        </a:rPr>
                        <a:t> </a:t>
                      </a:r>
                      <a:r>
                        <a:rPr lang="ru-RU" sz="2400" dirty="0" err="1" smtClean="0">
                          <a:solidFill>
                            <a:srgbClr val="002060"/>
                          </a:solidFill>
                          <a:latin typeface="Times New Roman" panose="02020603050405020304" pitchFamily="18" charset="0"/>
                          <a:cs typeface="Times New Roman" panose="02020603050405020304" pitchFamily="18" charset="0"/>
                        </a:rPr>
                        <a:t>болады</a:t>
                      </a:r>
                      <a:r>
                        <a:rPr lang="ru-RU" sz="2400" dirty="0" smtClean="0">
                          <a:solidFill>
                            <a:srgbClr val="002060"/>
                          </a:solidFill>
                          <a:latin typeface="Times New Roman" panose="02020603050405020304" pitchFamily="18" charset="0"/>
                          <a:cs typeface="Times New Roman" panose="02020603050405020304" pitchFamily="18" charset="0"/>
                        </a:rPr>
                        <a:t>.</a:t>
                      </a:r>
                      <a:endParaRPr lang="ru-RU" sz="2400" dirty="0">
                        <a:solidFill>
                          <a:srgbClr val="002060"/>
                        </a:solidFill>
                        <a:latin typeface="Times New Roman" panose="02020603050405020304" pitchFamily="18" charset="0"/>
                        <a:cs typeface="Times New Roman" panose="02020603050405020304" pitchFamily="18" charset="0"/>
                      </a:endParaRPr>
                    </a:p>
                  </a:txBody>
                  <a:tcPr/>
                </a:tc>
                <a:tc>
                  <a:txBody>
                    <a:bodyPr/>
                    <a:lstStyle/>
                    <a:p>
                      <a:r>
                        <a:rPr lang="ru-RU" sz="2400" dirty="0" err="1" smtClean="0">
                          <a:solidFill>
                            <a:srgbClr val="002060"/>
                          </a:solidFill>
                          <a:latin typeface="Times New Roman" panose="02020603050405020304" pitchFamily="18" charset="0"/>
                          <a:cs typeface="Times New Roman" panose="02020603050405020304" pitchFamily="18" charset="0"/>
                        </a:rPr>
                        <a:t>түзетілуі</a:t>
                      </a:r>
                      <a:r>
                        <a:rPr lang="ru-RU" sz="2400" dirty="0" smtClean="0">
                          <a:solidFill>
                            <a:srgbClr val="002060"/>
                          </a:solidFill>
                          <a:latin typeface="Times New Roman" panose="02020603050405020304" pitchFamily="18" charset="0"/>
                          <a:cs typeface="Times New Roman" panose="02020603050405020304" pitchFamily="18" charset="0"/>
                        </a:rPr>
                        <a:t> </a:t>
                      </a:r>
                      <a:r>
                        <a:rPr lang="ru-RU" sz="2400" dirty="0" err="1" smtClean="0">
                          <a:solidFill>
                            <a:srgbClr val="002060"/>
                          </a:solidFill>
                          <a:latin typeface="Times New Roman" panose="02020603050405020304" pitchFamily="18" charset="0"/>
                          <a:cs typeface="Times New Roman" panose="02020603050405020304" pitchFamily="18" charset="0"/>
                        </a:rPr>
                        <a:t>мүмкін</a:t>
                      </a:r>
                      <a:r>
                        <a:rPr lang="ru-RU" sz="2400" dirty="0" smtClean="0">
                          <a:solidFill>
                            <a:srgbClr val="002060"/>
                          </a:solidFill>
                          <a:latin typeface="Times New Roman" panose="02020603050405020304" pitchFamily="18" charset="0"/>
                          <a:cs typeface="Times New Roman" panose="02020603050405020304" pitchFamily="18" charset="0"/>
                        </a:rPr>
                        <a:t> </a:t>
                      </a:r>
                      <a:r>
                        <a:rPr lang="ru-RU" sz="2400" dirty="0" err="1" smtClean="0">
                          <a:solidFill>
                            <a:srgbClr val="002060"/>
                          </a:solidFill>
                          <a:latin typeface="Times New Roman" panose="02020603050405020304" pitchFamily="18" charset="0"/>
                          <a:cs typeface="Times New Roman" panose="02020603050405020304" pitchFamily="18" charset="0"/>
                        </a:rPr>
                        <a:t>емес</a:t>
                      </a:r>
                      <a:r>
                        <a:rPr lang="ru-RU" sz="2400" dirty="0" smtClean="0">
                          <a:solidFill>
                            <a:srgbClr val="002060"/>
                          </a:solidFill>
                          <a:latin typeface="Times New Roman" panose="02020603050405020304" pitchFamily="18" charset="0"/>
                          <a:cs typeface="Times New Roman" panose="02020603050405020304" pitchFamily="18" charset="0"/>
                        </a:rPr>
                        <a:t> </a:t>
                      </a:r>
                      <a:r>
                        <a:rPr lang="ru-RU" sz="2400" dirty="0" err="1" smtClean="0">
                          <a:solidFill>
                            <a:srgbClr val="002060"/>
                          </a:solidFill>
                          <a:latin typeface="Times New Roman" panose="02020603050405020304" pitchFamily="18" charset="0"/>
                          <a:cs typeface="Times New Roman" panose="02020603050405020304" pitchFamily="18" charset="0"/>
                        </a:rPr>
                        <a:t>және</a:t>
                      </a:r>
                      <a:r>
                        <a:rPr lang="ru-RU" sz="2400" dirty="0" smtClean="0">
                          <a:solidFill>
                            <a:srgbClr val="002060"/>
                          </a:solidFill>
                          <a:latin typeface="Times New Roman" panose="02020603050405020304" pitchFamily="18" charset="0"/>
                          <a:cs typeface="Times New Roman" panose="02020603050405020304" pitchFamily="18" charset="0"/>
                        </a:rPr>
                        <a:t> </a:t>
                      </a:r>
                      <a:r>
                        <a:rPr lang="ru-RU" sz="2400" dirty="0" err="1" smtClean="0">
                          <a:solidFill>
                            <a:srgbClr val="002060"/>
                          </a:solidFill>
                          <a:latin typeface="Times New Roman" panose="02020603050405020304" pitchFamily="18" charset="0"/>
                          <a:cs typeface="Times New Roman" panose="02020603050405020304" pitchFamily="18" charset="0"/>
                        </a:rPr>
                        <a:t>экономикалық</a:t>
                      </a:r>
                      <a:r>
                        <a:rPr lang="ru-RU" sz="2400" dirty="0" smtClean="0">
                          <a:solidFill>
                            <a:srgbClr val="002060"/>
                          </a:solidFill>
                          <a:latin typeface="Times New Roman" panose="02020603050405020304" pitchFamily="18" charset="0"/>
                          <a:cs typeface="Times New Roman" panose="02020603050405020304" pitchFamily="18" charset="0"/>
                        </a:rPr>
                        <a:t> </a:t>
                      </a:r>
                      <a:r>
                        <a:rPr lang="ru-RU" sz="2400" dirty="0" err="1" smtClean="0">
                          <a:solidFill>
                            <a:srgbClr val="002060"/>
                          </a:solidFill>
                          <a:latin typeface="Times New Roman" panose="02020603050405020304" pitchFamily="18" charset="0"/>
                          <a:cs typeface="Times New Roman" panose="02020603050405020304" pitchFamily="18" charset="0"/>
                        </a:rPr>
                        <a:t>мақсатқа</a:t>
                      </a:r>
                      <a:r>
                        <a:rPr lang="ru-RU" sz="2400" dirty="0" smtClean="0">
                          <a:solidFill>
                            <a:srgbClr val="002060"/>
                          </a:solidFill>
                          <a:latin typeface="Times New Roman" panose="02020603050405020304" pitchFamily="18" charset="0"/>
                          <a:cs typeface="Times New Roman" panose="02020603050405020304" pitchFamily="18" charset="0"/>
                        </a:rPr>
                        <a:t> </a:t>
                      </a:r>
                      <a:r>
                        <a:rPr lang="ru-RU" sz="2400" dirty="0" err="1" smtClean="0">
                          <a:solidFill>
                            <a:srgbClr val="002060"/>
                          </a:solidFill>
                          <a:latin typeface="Times New Roman" panose="02020603050405020304" pitchFamily="18" charset="0"/>
                          <a:cs typeface="Times New Roman" panose="02020603050405020304" pitchFamily="18" charset="0"/>
                        </a:rPr>
                        <a:t>лайықты</a:t>
                      </a:r>
                      <a:r>
                        <a:rPr lang="ru-RU" sz="2400" dirty="0" smtClean="0">
                          <a:solidFill>
                            <a:srgbClr val="002060"/>
                          </a:solidFill>
                          <a:latin typeface="Times New Roman" panose="02020603050405020304" pitchFamily="18" charset="0"/>
                          <a:cs typeface="Times New Roman" panose="02020603050405020304" pitchFamily="18" charset="0"/>
                        </a:rPr>
                        <a:t> </a:t>
                      </a:r>
                      <a:r>
                        <a:rPr lang="ru-RU" sz="2400" dirty="0" err="1" smtClean="0">
                          <a:solidFill>
                            <a:srgbClr val="002060"/>
                          </a:solidFill>
                          <a:latin typeface="Times New Roman" panose="02020603050405020304" pitchFamily="18" charset="0"/>
                          <a:cs typeface="Times New Roman" panose="02020603050405020304" pitchFamily="18" charset="0"/>
                        </a:rPr>
                        <a:t>емес</a:t>
                      </a:r>
                      <a:r>
                        <a:rPr lang="ru-RU" sz="2400" dirty="0" smtClean="0">
                          <a:solidFill>
                            <a:srgbClr val="002060"/>
                          </a:solidFill>
                          <a:latin typeface="Times New Roman" panose="02020603050405020304" pitchFamily="18" charset="0"/>
                          <a:cs typeface="Times New Roman" panose="02020603050405020304" pitchFamily="18" charset="0"/>
                        </a:rPr>
                        <a:t> </a:t>
                      </a:r>
                      <a:r>
                        <a:rPr lang="ru-RU" sz="2400" dirty="0" err="1" smtClean="0">
                          <a:solidFill>
                            <a:srgbClr val="002060"/>
                          </a:solidFill>
                          <a:latin typeface="Times New Roman" panose="02020603050405020304" pitchFamily="18" charset="0"/>
                          <a:cs typeface="Times New Roman" panose="02020603050405020304" pitchFamily="18" charset="0"/>
                        </a:rPr>
                        <a:t>бұйым</a:t>
                      </a:r>
                      <a:r>
                        <a:rPr lang="ru-RU" sz="2400" dirty="0" smtClean="0">
                          <a:solidFill>
                            <a:srgbClr val="002060"/>
                          </a:solidFill>
                          <a:latin typeface="Times New Roman" panose="02020603050405020304" pitchFamily="18" charset="0"/>
                          <a:cs typeface="Times New Roman" panose="02020603050405020304" pitchFamily="18" charset="0"/>
                        </a:rPr>
                        <a:t>;</a:t>
                      </a:r>
                      <a:endParaRPr lang="ru-RU" sz="2400" dirty="0">
                        <a:solidFill>
                          <a:srgbClr val="002060"/>
                        </a:solidFill>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33994622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449943"/>
            <a:ext cx="10515600" cy="3701143"/>
          </a:xfrm>
        </p:spPr>
        <p:txBody>
          <a:bodyPr/>
          <a:lstStyle/>
          <a:p>
            <a:pPr marL="0" indent="0">
              <a:buNone/>
            </a:pPr>
            <a:r>
              <a:rPr lang="ru-RU" dirty="0" smtClean="0"/>
              <a:t>	</a:t>
            </a:r>
            <a:r>
              <a:rPr lang="ru-RU" dirty="0" err="1" smtClean="0">
                <a:solidFill>
                  <a:srgbClr val="002060"/>
                </a:solidFill>
                <a:latin typeface="Times New Roman" panose="02020603050405020304" pitchFamily="18" charset="0"/>
                <a:cs typeface="Times New Roman" panose="02020603050405020304" pitchFamily="18" charset="0"/>
              </a:rPr>
              <a:t>Өнімді</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техникалық</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қабылдау</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процесінде</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анықталған</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кемістік</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тізімдемеде</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немесе</a:t>
            </a:r>
            <a:r>
              <a:rPr lang="ru-RU" dirty="0" smtClean="0">
                <a:solidFill>
                  <a:srgbClr val="002060"/>
                </a:solidFill>
                <a:latin typeface="Times New Roman" panose="02020603050405020304" pitchFamily="18" charset="0"/>
                <a:cs typeface="Times New Roman" panose="02020603050405020304" pitchFamily="18" charset="0"/>
              </a:rPr>
              <a:t> </a:t>
            </a:r>
            <a:r>
              <a:rPr lang="ru-RU" b="1" i="1" dirty="0" err="1" smtClean="0">
                <a:solidFill>
                  <a:srgbClr val="C00000"/>
                </a:solidFill>
                <a:latin typeface="Times New Roman" panose="02020603050405020304" pitchFamily="18" charset="0"/>
                <a:cs typeface="Times New Roman" panose="02020603050405020304" pitchFamily="18" charset="0"/>
              </a:rPr>
              <a:t>ақау</a:t>
            </a:r>
            <a:r>
              <a:rPr lang="ru-RU" b="1" i="1" dirty="0" smtClean="0">
                <a:solidFill>
                  <a:srgbClr val="C00000"/>
                </a:solidFill>
                <a:latin typeface="Times New Roman" panose="02020603050405020304" pitchFamily="18" charset="0"/>
                <a:cs typeface="Times New Roman" panose="02020603050405020304" pitchFamily="18" charset="0"/>
              </a:rPr>
              <a:t> </a:t>
            </a:r>
            <a:r>
              <a:rPr lang="ru-RU" b="1" i="1" dirty="0" err="1" smtClean="0">
                <a:solidFill>
                  <a:srgbClr val="C00000"/>
                </a:solidFill>
                <a:latin typeface="Times New Roman" panose="02020603050405020304" pitchFamily="18" charset="0"/>
                <a:cs typeface="Times New Roman" panose="02020603050405020304" pitchFamily="18" charset="0"/>
              </a:rPr>
              <a:t>актісінде</a:t>
            </a:r>
            <a:r>
              <a:rPr lang="ru-RU" b="1" i="1" dirty="0" smtClean="0">
                <a:solidFill>
                  <a:srgbClr val="C0000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ресімделуі</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керек</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Түпкілікті</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ақау</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өндірістен</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алынып</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изоляторға</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тапсырылады</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Актіде</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ақау</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деп</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танылған</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өнімдердің</a:t>
            </a:r>
            <a:r>
              <a:rPr lang="ru-RU" dirty="0" smtClean="0">
                <a:solidFill>
                  <a:srgbClr val="002060"/>
                </a:solidFill>
                <a:latin typeface="Times New Roman" panose="02020603050405020304" pitchFamily="18" charset="0"/>
                <a:cs typeface="Times New Roman" panose="02020603050405020304" pitchFamily="18" charset="0"/>
              </a:rPr>
              <a:t> саны, </a:t>
            </a:r>
            <a:r>
              <a:rPr lang="ru-RU" dirty="0" err="1" smtClean="0">
                <a:solidFill>
                  <a:srgbClr val="002060"/>
                </a:solidFill>
                <a:latin typeface="Times New Roman" panose="02020603050405020304" pitchFamily="18" charset="0"/>
                <a:cs typeface="Times New Roman" panose="02020603050405020304" pitchFamily="18" charset="0"/>
              </a:rPr>
              <a:t>атауы</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ақау</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түрі</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оның</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себептері</a:t>
            </a:r>
            <a:r>
              <a:rPr lang="ru-RU" dirty="0" smtClean="0">
                <a:solidFill>
                  <a:srgbClr val="002060"/>
                </a:solidFill>
                <a:latin typeface="Times New Roman" panose="02020603050405020304" pitchFamily="18" charset="0"/>
                <a:cs typeface="Times New Roman" panose="02020603050405020304" pitchFamily="18" charset="0"/>
              </a:rPr>
              <a:t> мен </a:t>
            </a:r>
            <a:r>
              <a:rPr lang="ru-RU" dirty="0" err="1" smtClean="0">
                <a:solidFill>
                  <a:srgbClr val="002060"/>
                </a:solidFill>
                <a:latin typeface="Times New Roman" panose="02020603050405020304" pitchFamily="18" charset="0"/>
                <a:cs typeface="Times New Roman" panose="02020603050405020304" pitchFamily="18" charset="0"/>
              </a:rPr>
              <a:t>оған</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кінәлілер</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өзіндік</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құны</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және</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кінәліден</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өнідіріп</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алудың</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сомасы</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ақау</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деп</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танылған</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өнімді</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қабылдап</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алғаны</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туралы</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қойманың</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белгілеуі</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көрсетілуі</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керек</a:t>
            </a:r>
            <a:r>
              <a:rPr lang="ru-RU" dirty="0" smtClean="0">
                <a:solidFill>
                  <a:srgbClr val="002060"/>
                </a:solidFill>
                <a:latin typeface="Times New Roman" panose="02020603050405020304" pitchFamily="18" charset="0"/>
                <a:cs typeface="Times New Roman" panose="02020603050405020304" pitchFamily="18" charset="0"/>
              </a:rPr>
              <a:t>.</a:t>
            </a:r>
            <a:endParaRPr lang="ru-RU" dirty="0">
              <a:solidFill>
                <a:srgbClr val="002060"/>
              </a:solidFill>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a:stretch>
            <a:fillRect/>
          </a:stretch>
        </p:blipFill>
        <p:spPr>
          <a:xfrm>
            <a:off x="7021150" y="2887889"/>
            <a:ext cx="4851536" cy="4093483"/>
          </a:xfrm>
          <a:prstGeom prst="rect">
            <a:avLst/>
          </a:prstGeom>
        </p:spPr>
      </p:pic>
    </p:spTree>
    <p:extLst>
      <p:ext uri="{BB962C8B-B14F-4D97-AF65-F5344CB8AC3E}">
        <p14:creationId xmlns:p14="http://schemas.microsoft.com/office/powerpoint/2010/main" val="38472045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20914" y="377371"/>
            <a:ext cx="10932886" cy="6212115"/>
          </a:xfrm>
        </p:spPr>
        <p:txBody>
          <a:bodyPr>
            <a:normAutofit/>
          </a:bodyPr>
          <a:lstStyle/>
          <a:p>
            <a:r>
              <a:rPr lang="kk-KZ" b="1" i="1" dirty="0">
                <a:solidFill>
                  <a:srgbClr val="C00000"/>
                </a:solidFill>
                <a:latin typeface="Times New Roman" panose="02020603050405020304" pitchFamily="18" charset="0"/>
                <a:cs typeface="Times New Roman" panose="02020603050405020304" pitchFamily="18" charset="0"/>
              </a:rPr>
              <a:t>Сыртқы  ақаудың өзіндік құны ақау д</a:t>
            </a:r>
            <a:r>
              <a:rPr lang="kk-KZ" dirty="0">
                <a:solidFill>
                  <a:srgbClr val="002060"/>
                </a:solidFill>
                <a:latin typeface="Times New Roman" panose="02020603050405020304" pitchFamily="18" charset="0"/>
                <a:cs typeface="Times New Roman" panose="02020603050405020304" pitchFamily="18" charset="0"/>
              </a:rPr>
              <a:t>еп танылған  өнімнің өзіндік құнынан және оны  сатып алушыға  жөнелту шығынының, сондай-ақ ақау деп танылған өнімдерді ауыстыру  барысындағы  көліктік шығындардан немесе ақауды түзету үшін сатып алушыға берілетін  шығындардан  тұрады. Өнімді  тұтынушылар төленген  айыптұл,  өсімақы, тұрақсыздық төлемі  ақаудың өзіндік құнына қосылмайды, субъект қызметінің  нәтижесіне есептеп шығарылады. </a:t>
            </a:r>
            <a:endParaRPr lang="kk-KZ" dirty="0" smtClean="0">
              <a:solidFill>
                <a:srgbClr val="002060"/>
              </a:solidFill>
              <a:latin typeface="Times New Roman" panose="02020603050405020304" pitchFamily="18" charset="0"/>
              <a:cs typeface="Times New Roman" panose="02020603050405020304" pitchFamily="18" charset="0"/>
            </a:endParaRPr>
          </a:p>
          <a:p>
            <a:pPr marL="0" indent="0">
              <a:buNone/>
            </a:pPr>
            <a:endParaRPr lang="ru-RU" dirty="0">
              <a:solidFill>
                <a:srgbClr val="002060"/>
              </a:solidFill>
              <a:latin typeface="Times New Roman" panose="02020603050405020304" pitchFamily="18" charset="0"/>
              <a:cs typeface="Times New Roman" panose="02020603050405020304" pitchFamily="18" charset="0"/>
            </a:endParaRPr>
          </a:p>
          <a:p>
            <a:r>
              <a:rPr lang="kk-KZ" dirty="0">
                <a:solidFill>
                  <a:srgbClr val="002060"/>
                </a:solidFill>
                <a:latin typeface="Times New Roman" panose="02020603050405020304" pitchFamily="18" charset="0"/>
                <a:cs typeface="Times New Roman" panose="02020603050405020304" pitchFamily="18" charset="0"/>
              </a:rPr>
              <a:t>Ақаудан болатын  ысыраптың синтетикалық есебі «Үстеме шығындар» бөлімше шотында,  «Ақауды түзету шығындары» қосалқы шотында жүргізіледі. </a:t>
            </a:r>
            <a:endParaRPr lang="ru-RU" dirty="0">
              <a:solidFill>
                <a:srgbClr val="002060"/>
              </a:solidFill>
              <a:latin typeface="Times New Roman" panose="02020603050405020304" pitchFamily="18" charset="0"/>
              <a:cs typeface="Times New Roman" panose="02020603050405020304" pitchFamily="18" charset="0"/>
            </a:endParaRPr>
          </a:p>
          <a:p>
            <a:r>
              <a:rPr lang="kk-KZ" dirty="0">
                <a:solidFill>
                  <a:srgbClr val="002060"/>
                </a:solidFill>
                <a:latin typeface="Times New Roman" panose="02020603050405020304" pitchFamily="18" charset="0"/>
                <a:cs typeface="Times New Roman" panose="02020603050405020304" pitchFamily="18" charset="0"/>
              </a:rPr>
              <a:t>Әрбір  айдын аяғында ақаудан болатын ысырап өндіріс шығындарының есебіне есептен шығарылады және дайын өнімнің өзіндік құнына қосылады.</a:t>
            </a:r>
            <a:endParaRPr lang="ru-RU" dirty="0">
              <a:solidFill>
                <a:srgbClr val="002060"/>
              </a:solidFill>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197761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2"/>
          <p:cNvSpPr>
            <a:spLocks noGrp="1"/>
          </p:cNvSpPr>
          <p:nvPr>
            <p:ph idx="1"/>
          </p:nvPr>
        </p:nvSpPr>
        <p:spPr>
          <a:xfrm rot="19813120">
            <a:off x="1482192" y="2496541"/>
            <a:ext cx="9091216" cy="1018978"/>
          </a:xfrm>
        </p:spPr>
        <p:txBody>
          <a:bodyPr>
            <a:normAutofit/>
          </a:bodyPr>
          <a:lstStyle/>
          <a:p>
            <a:pPr>
              <a:buNone/>
            </a:pPr>
            <a:r>
              <a:rPr lang="kk-KZ" sz="6000" dirty="0">
                <a:solidFill>
                  <a:srgbClr val="002060"/>
                </a:solidFill>
                <a:latin typeface="Times New Roman" panose="02020603050405020304" pitchFamily="18" charset="0"/>
                <a:cs typeface="Times New Roman" panose="02020603050405020304" pitchFamily="18" charset="0"/>
              </a:rPr>
              <a:t>Назарларыңызға рахмет </a:t>
            </a:r>
            <a:r>
              <a:rPr lang="kk-KZ" sz="6000" dirty="0">
                <a:solidFill>
                  <a:srgbClr val="C00000"/>
                </a:solidFill>
                <a:latin typeface="Times New Roman" panose="02020603050405020304" pitchFamily="18" charset="0"/>
                <a:cs typeface="Times New Roman" panose="02020603050405020304" pitchFamily="18" charset="0"/>
                <a:sym typeface="Wingdings" panose="05000000000000000000" pitchFamily="2" charset="2"/>
              </a:rPr>
              <a:t></a:t>
            </a:r>
            <a:endParaRPr lang="ru-RU" sz="6000"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42475412"/>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TotalTime>
  <Words>171</Words>
  <Application>Microsoft Office PowerPoint</Application>
  <PresentationFormat>Широкоэкранный</PresentationFormat>
  <Paragraphs>30</Paragraphs>
  <Slides>10</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10</vt:i4>
      </vt:variant>
    </vt:vector>
  </HeadingPairs>
  <TitlesOfParts>
    <vt:vector size="16" baseType="lpstr">
      <vt:lpstr>Arial</vt:lpstr>
      <vt:lpstr>Calibri</vt:lpstr>
      <vt:lpstr>Calibri Light</vt:lpstr>
      <vt:lpstr>Times New Roman</vt:lpstr>
      <vt:lpstr>Wingdings</vt:lpstr>
      <vt:lpstr>Тема Office</vt:lpstr>
      <vt:lpstr>Өндірістегі ақаулар есебі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Өндірістегі ақаулар есебі </dc:title>
  <dc:creator>User</dc:creator>
  <cp:lastModifiedBy>User</cp:lastModifiedBy>
  <cp:revision>4</cp:revision>
  <dcterms:created xsi:type="dcterms:W3CDTF">2020-04-12T15:26:06Z</dcterms:created>
  <dcterms:modified xsi:type="dcterms:W3CDTF">2020-04-12T15:55:16Z</dcterms:modified>
</cp:coreProperties>
</file>